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5" r:id="rId2"/>
  </p:sldMasterIdLst>
  <p:notesMasterIdLst>
    <p:notesMasterId r:id="rId6"/>
  </p:notesMasterIdLst>
  <p:handoutMasterIdLst>
    <p:handoutMasterId r:id="rId7"/>
  </p:handoutMasterIdLst>
  <p:sldIdLst>
    <p:sldId id="498" r:id="rId3"/>
    <p:sldId id="499" r:id="rId4"/>
    <p:sldId id="500" r:id="rId5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C0C0C0"/>
    <a:srgbClr val="DDDDDD"/>
    <a:srgbClr val="E71D1D"/>
    <a:srgbClr val="728999"/>
    <a:srgbClr val="4189DD"/>
    <a:srgbClr val="5998C9"/>
    <a:srgbClr val="ED1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11" autoAdjust="0"/>
    <p:restoredTop sz="94555" autoAdjust="0"/>
  </p:normalViewPr>
  <p:slideViewPr>
    <p:cSldViewPr snapToGrid="0">
      <p:cViewPr varScale="1">
        <p:scale>
          <a:sx n="78" d="100"/>
          <a:sy n="78" d="100"/>
        </p:scale>
        <p:origin x="259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738" y="-8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1061EE-2A2E-45E4-ACCA-8A7E6FAE00AF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922130A-3358-43EB-8F2F-FC7119CA40BF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>
              <a:latin typeface="Arial" panose="020B0604020202020204" pitchFamily="34" charset="0"/>
            </a:endParaRPr>
          </a:p>
        </p:txBody>
      </p:sp>
      <p:sp>
        <p:nvSpPr>
          <p:cNvPr id="922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576DD05-E283-475D-90B6-4D28D879DA4E}" type="slidenum">
              <a:rPr lang="fr-FR" altLang="fr-FR"/>
              <a:pPr eaLnBrk="1" hangingPunct="1">
                <a:spcBef>
                  <a:spcPct val="0"/>
                </a:spcBef>
              </a:pPr>
              <a:t>1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>
              <a:latin typeface="Arial" panose="020B0604020202020204" pitchFamily="34" charset="0"/>
            </a:endParaRPr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66A2B3D-35DF-468A-AF34-AE42661FBDE8}" type="slidenum">
              <a:rPr lang="fr-FR" altLang="fr-FR"/>
              <a:pPr eaLnBrk="1" hangingPunct="1">
                <a:spcBef>
                  <a:spcPct val="0"/>
                </a:spcBef>
              </a:pPr>
              <a:t>2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267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>
              <a:latin typeface="Arial" panose="020B0604020202020204" pitchFamily="34" charset="0"/>
            </a:endParaRPr>
          </a:p>
        </p:txBody>
      </p:sp>
      <p:sp>
        <p:nvSpPr>
          <p:cNvPr id="1126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C199D79-7699-452C-96BC-47F71CDBADDC}" type="slidenum">
              <a:rPr lang="fr-FR" altLang="fr-FR"/>
              <a:pPr eaLnBrk="1" hangingPunct="1">
                <a:spcBef>
                  <a:spcPct val="0"/>
                </a:spcBef>
              </a:pPr>
              <a:t>3</a:t>
            </a:fld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979613" y="198438"/>
            <a:ext cx="6707187" cy="782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fr-FR" altLang="fr-FR" sz="3500">
              <a:solidFill>
                <a:srgbClr val="E71D1D"/>
              </a:solidFill>
            </a:endParaRPr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E71D1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FR" altLang="fr-FR"/>
          </a:p>
        </p:txBody>
      </p:sp>
      <p:pic>
        <p:nvPicPr>
          <p:cNvPr id="6" name="Picture 14" descr="silhouett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125" y="6108700"/>
            <a:ext cx="717550" cy="719138"/>
          </a:xfrm>
          <a:prstGeom prst="rect">
            <a:avLst/>
          </a:prstGeom>
          <a:noFill/>
          <a:ln w="19050">
            <a:solidFill>
              <a:srgbClr val="ED1C2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0" descr="Bx_CA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575" y="1766888"/>
            <a:ext cx="1439863" cy="1439862"/>
          </a:xfrm>
          <a:prstGeom prst="rect">
            <a:avLst/>
          </a:prstGeom>
          <a:noFill/>
          <a:ln w="19050">
            <a:solidFill>
              <a:srgbClr val="ED1C2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2" descr="etablissement de Paris_su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0038" y="215900"/>
            <a:ext cx="1436687" cy="1427163"/>
          </a:xfrm>
          <a:prstGeom prst="rect">
            <a:avLst/>
          </a:prstGeom>
          <a:noFill/>
          <a:ln w="19050">
            <a:solidFill>
              <a:srgbClr val="ED1C2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4" descr="ph4-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4888" y="215900"/>
            <a:ext cx="1439862" cy="1439863"/>
          </a:xfrm>
          <a:prstGeom prst="rect">
            <a:avLst/>
          </a:prstGeom>
          <a:noFill/>
          <a:ln w="19050">
            <a:solidFill>
              <a:srgbClr val="ED1C2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3" descr="Logo_DRS_powerpoin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3357563"/>
            <a:ext cx="1438275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86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828675" y="4724400"/>
            <a:ext cx="6402388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 b="0">
                <a:solidFill>
                  <a:srgbClr val="808080"/>
                </a:solidFill>
              </a:defRPr>
            </a:lvl1pPr>
          </a:lstStyle>
          <a:p>
            <a:pPr lvl="0"/>
            <a:r>
              <a:rPr lang="fr-FR" noProof="0"/>
              <a:t>Cliquez pour modifier le style des sous-titres du masque</a:t>
            </a:r>
          </a:p>
        </p:txBody>
      </p:sp>
      <p:sp>
        <p:nvSpPr>
          <p:cNvPr id="7578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317500" y="3254375"/>
            <a:ext cx="6913563" cy="1470025"/>
          </a:xfrm>
        </p:spPr>
        <p:txBody>
          <a:bodyPr/>
          <a:lstStyle>
            <a:lvl1pPr algn="r">
              <a:defRPr sz="3500"/>
            </a:lvl1pPr>
          </a:lstStyle>
          <a:p>
            <a:pPr lvl="0"/>
            <a:r>
              <a:rPr lang="fr-FR" noProof="0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019505128"/>
      </p:ext>
    </p:extLst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Direction des retraites et de la solidarité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CE452B-1902-4D61-8C51-F194D13CC6D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98255342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31775"/>
            <a:ext cx="2057400" cy="589438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31775"/>
            <a:ext cx="6019800" cy="589438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Direction des retraites et de la solidarité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52E308-8E15-41D3-A779-CC2133311D7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6121255"/>
      </p:ext>
    </p:extLst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16113" y="231775"/>
            <a:ext cx="6770687" cy="7921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Direction des retraites et de la solidarité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6A8B5B-10FF-4C33-99D9-EEC88B3958F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38988195"/>
      </p:ext>
    </p:extLst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16113" y="231775"/>
            <a:ext cx="6770687" cy="7921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Direction des retraites et de la solidarité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B10663-C7BD-4DE2-9043-9864B5B916D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37767984"/>
      </p:ext>
    </p:extLst>
  </p:cSld>
  <p:clrMapOvr>
    <a:masterClrMapping/>
  </p:clrMapOvr>
  <p:transition spd="med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0" y="0"/>
            <a:ext cx="9144000" cy="549275"/>
          </a:xfrm>
          <a:prstGeom prst="rect">
            <a:avLst/>
          </a:prstGeom>
          <a:solidFill>
            <a:srgbClr val="E71D1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fr-FR" altLang="fr-FR">
              <a:solidFill>
                <a:srgbClr val="ED1C24"/>
              </a:solidFill>
            </a:endParaRPr>
          </a:p>
        </p:txBody>
      </p:sp>
      <p:pic>
        <p:nvPicPr>
          <p:cNvPr id="5" name="Picture 11" descr="silhouett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88913"/>
            <a:ext cx="717550" cy="719137"/>
          </a:xfrm>
          <a:prstGeom prst="rect">
            <a:avLst/>
          </a:prstGeom>
          <a:noFill/>
          <a:ln w="3175">
            <a:solidFill>
              <a:srgbClr val="E71D1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Line 14"/>
          <p:cNvSpPr>
            <a:spLocks noChangeShapeType="1"/>
          </p:cNvSpPr>
          <p:nvPr/>
        </p:nvSpPr>
        <p:spPr bwMode="auto">
          <a:xfrm>
            <a:off x="6567488" y="1262063"/>
            <a:ext cx="2576512" cy="0"/>
          </a:xfrm>
          <a:prstGeom prst="line">
            <a:avLst/>
          </a:prstGeom>
          <a:noFill/>
          <a:ln w="12700">
            <a:solidFill>
              <a:srgbClr val="E71D1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" name="Line 15"/>
          <p:cNvSpPr>
            <a:spLocks noChangeShapeType="1"/>
          </p:cNvSpPr>
          <p:nvPr/>
        </p:nvSpPr>
        <p:spPr bwMode="auto">
          <a:xfrm>
            <a:off x="611188" y="6453188"/>
            <a:ext cx="0" cy="144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" name="Line 16"/>
          <p:cNvSpPr>
            <a:spLocks noChangeShapeType="1"/>
          </p:cNvSpPr>
          <p:nvPr/>
        </p:nvSpPr>
        <p:spPr bwMode="auto">
          <a:xfrm>
            <a:off x="250825" y="6453188"/>
            <a:ext cx="0" cy="144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6459538" y="765175"/>
            <a:ext cx="22606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sz="3100">
                <a:solidFill>
                  <a:srgbClr val="E71D1D"/>
                </a:solidFill>
              </a:rPr>
              <a:t>Sommaire</a:t>
            </a:r>
          </a:p>
        </p:txBody>
      </p:sp>
      <p:pic>
        <p:nvPicPr>
          <p:cNvPr id="10" name="Picture 28" descr="Logo_DRS_Marquise_Def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5738"/>
            <a:ext cx="7239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7780" name="Rectangle 20"/>
          <p:cNvSpPr>
            <a:spLocks noGrp="1" noChangeArrowheads="1"/>
          </p:cNvSpPr>
          <p:nvPr>
            <p:ph type="ctrTitle" sz="quarter"/>
          </p:nvPr>
        </p:nvSpPr>
        <p:spPr>
          <a:xfrm>
            <a:off x="1878013" y="15875"/>
            <a:ext cx="7251700" cy="23177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rIns="91440" bIns="45720" anchor="t"/>
          <a:lstStyle>
            <a:lvl1pPr>
              <a:spcBef>
                <a:spcPct val="20000"/>
              </a:spcBef>
              <a:buClr>
                <a:srgbClr val="ED1C24"/>
              </a:buClr>
              <a:buFont typeface="Wingdings" pitchFamily="2" charset="2"/>
              <a:buNone/>
              <a:defRPr sz="800"/>
            </a:lvl1pPr>
          </a:lstStyle>
          <a:p>
            <a:pPr lvl="0"/>
            <a:r>
              <a:rPr lang="fr-FR" noProof="0"/>
              <a:t>Cliquez pour modifier le style du titre</a:t>
            </a:r>
          </a:p>
        </p:txBody>
      </p:sp>
      <p:sp>
        <p:nvSpPr>
          <p:cNvPr id="117778" name="Rectangle 1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16013" y="1600200"/>
            <a:ext cx="7569200" cy="4527550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77800" indent="-177800">
              <a:defRPr sz="2100" b="0">
                <a:solidFill>
                  <a:srgbClr val="E71D1D"/>
                </a:solidFill>
              </a:defRPr>
            </a:lvl1pPr>
            <a:lvl2pPr marL="630238" lvl="1" indent="-173038">
              <a:buClrTx/>
              <a:defRPr sz="2100">
                <a:solidFill>
                  <a:srgbClr val="808080"/>
                </a:solidFill>
              </a:defRPr>
            </a:lvl2pPr>
          </a:lstStyle>
          <a:p>
            <a:pPr lvl="0"/>
            <a:r>
              <a:rPr lang="fr-FR" noProof="0"/>
              <a:t>Cliquez pour modifier le style des sous-titres du masque</a:t>
            </a:r>
          </a:p>
          <a:p>
            <a:pPr lvl="1"/>
            <a:r>
              <a:rPr lang="fr-FR" noProof="0"/>
              <a:t> Deuxième niveau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20663" y="6408738"/>
            <a:ext cx="336550" cy="476250"/>
          </a:xfrm>
        </p:spPr>
        <p:txBody>
          <a:bodyPr anchorCtr="0"/>
          <a:lstStyle>
            <a:lvl1pPr>
              <a:defRPr/>
            </a:lvl1pPr>
          </a:lstStyle>
          <a:p>
            <a:fld id="{ACD845DA-C5E5-4763-A561-BB5A4882682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2843246"/>
      </p:ext>
    </p:extLst>
  </p:cSld>
  <p:clrMapOvr>
    <a:masterClrMapping/>
  </p:clrMapOvr>
  <p:transition spd="med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Direction des retraites et de la solidarité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16F03B-65E6-4F11-A8A8-74CC00F71B7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42191020"/>
      </p:ext>
    </p:extLst>
  </p:cSld>
  <p:clrMapOvr>
    <a:masterClrMapping/>
  </p:clrMapOvr>
  <p:transition spd="med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Direction des retraites et de la solidarité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76E9C8-DCCD-4744-BA51-40E1455CA90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51221420"/>
      </p:ext>
    </p:extLst>
  </p:cSld>
  <p:clrMapOvr>
    <a:masterClrMapping/>
  </p:clrMapOvr>
  <p:transition spd="med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Direction des retraites et de la solidarité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A57C18-3406-40E6-86A7-B5F181EFEDF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31584922"/>
      </p:ext>
    </p:extLst>
  </p:cSld>
  <p:clrMapOvr>
    <a:masterClrMapping/>
  </p:clrMapOvr>
  <p:transition spd="med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Direction des retraites et de la solidarité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2C6BD5-249A-404C-A11D-296B8B1D159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22025461"/>
      </p:ext>
    </p:extLst>
  </p:cSld>
  <p:clrMapOvr>
    <a:masterClrMapping/>
  </p:clrMapOvr>
  <p:transition spd="med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Direction des retraites et de la solidarité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F91952-1CF2-4E12-984F-9D84572E122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70860024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Direction des retraites et de la solidarité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2F3448-3E34-4B6A-A0C3-FE469903DEC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2937677"/>
      </p:ext>
    </p:extLst>
  </p:cSld>
  <p:clrMapOvr>
    <a:masterClrMapping/>
  </p:clrMapOvr>
  <p:transition spd="med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Direction des retraites et de la solidarité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48E905-E07A-45CC-AC61-2D19E62A553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09541374"/>
      </p:ext>
    </p:extLst>
  </p:cSld>
  <p:clrMapOvr>
    <a:masterClrMapping/>
  </p:clrMapOvr>
  <p:transition spd="med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Direction des retraites et de la solidarité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CB2583-C831-44FC-8C7C-90CB715E298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56695495"/>
      </p:ext>
    </p:extLst>
  </p:cSld>
  <p:clrMapOvr>
    <a:masterClrMapping/>
  </p:clrMapOvr>
  <p:transition spd="med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Direction des retraites et de la solidarité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D2B6AC-F374-4E39-8AF1-86B43EED5DE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22146141"/>
      </p:ext>
    </p:extLst>
  </p:cSld>
  <p:clrMapOvr>
    <a:masterClrMapping/>
  </p:clrMapOvr>
  <p:transition spd="med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Direction des retraites et de la solidarité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23DFF8-8DE2-49A7-9954-398D71BF20A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57295878"/>
      </p:ext>
    </p:extLst>
  </p:cSld>
  <p:clrMapOvr>
    <a:masterClrMapping/>
  </p:clrMapOvr>
  <p:transition spd="med"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31775"/>
            <a:ext cx="2057400" cy="589438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31775"/>
            <a:ext cx="6019800" cy="589438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Direction des retraites et de la solidarité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E60C9B-E7A0-4EC1-AE47-A2563FC9049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13585973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Direction des retraites et de la solidarité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ECE94A-EFD2-4234-B5C7-5AB8DC95040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52882786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Direction des retraites et de la solidarité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1BAA87-0E4A-4DC0-86B2-D6518DEC798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43298701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Direction des retraites et de la solidarité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740801-6A8B-444D-8A65-1F059BC0E7B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66069182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Direction des retraites et de la solidarité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9B8913-60DF-44AA-92F8-C6BC77D5F97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03619893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Direction des retraites et de la solidarité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76C0F9-5A39-49E5-825E-16675E1249B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29541534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Direction des retraites et de la solidarité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8B865B-96E3-496B-8DA9-6CEFBAEE3B7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73197506"/>
      </p:ext>
    </p:extLst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Direction des retraites et de la solidarité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F74767-A633-40E1-9EAD-8145B7D6FEA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39744756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" y="6400800"/>
            <a:ext cx="217328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FR"/>
              <a:t>Direction des retraites et de la solidarité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0825" y="6410325"/>
            <a:ext cx="360363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ED1C24"/>
                </a:solidFill>
              </a:defRPr>
            </a:lvl1pPr>
          </a:lstStyle>
          <a:p>
            <a:fld id="{9051BA67-30E0-48C6-BB1F-91BE23F4838B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1028" name="Line 9"/>
          <p:cNvSpPr>
            <a:spLocks noChangeShapeType="1"/>
          </p:cNvSpPr>
          <p:nvPr/>
        </p:nvSpPr>
        <p:spPr bwMode="auto">
          <a:xfrm>
            <a:off x="611188" y="6453188"/>
            <a:ext cx="0" cy="144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29" name="Line 10"/>
          <p:cNvSpPr>
            <a:spLocks noChangeShapeType="1"/>
          </p:cNvSpPr>
          <p:nvPr/>
        </p:nvSpPr>
        <p:spPr bwMode="auto">
          <a:xfrm>
            <a:off x="250825" y="6453188"/>
            <a:ext cx="0" cy="144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1979613" y="198438"/>
            <a:ext cx="6707187" cy="782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FR" altLang="fr-FR" sz="3000">
              <a:solidFill>
                <a:srgbClr val="E71D1D"/>
              </a:solidFill>
            </a:endParaRPr>
          </a:p>
        </p:txBody>
      </p:sp>
      <p:sp>
        <p:nvSpPr>
          <p:cNvPr id="2" name="Rectangle 12"/>
          <p:cNvSpPr>
            <a:spLocks noChangeArrowheads="1"/>
          </p:cNvSpPr>
          <p:nvPr/>
        </p:nvSpPr>
        <p:spPr bwMode="auto">
          <a:xfrm>
            <a:off x="250825" y="260350"/>
            <a:ext cx="720725" cy="719138"/>
          </a:xfrm>
          <a:prstGeom prst="rect">
            <a:avLst/>
          </a:prstGeom>
          <a:solidFill>
            <a:srgbClr val="E71D1D"/>
          </a:solidFill>
          <a:ln w="9525">
            <a:solidFill>
              <a:srgbClr val="ED1C24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FR" altLang="fr-FR"/>
          </a:p>
        </p:txBody>
      </p:sp>
      <p:pic>
        <p:nvPicPr>
          <p:cNvPr id="3" name="Picture 13" descr="silhouettes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260350"/>
            <a:ext cx="717550" cy="719138"/>
          </a:xfrm>
          <a:prstGeom prst="rect">
            <a:avLst/>
          </a:prstGeom>
          <a:noFill/>
          <a:ln w="31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Line 14"/>
          <p:cNvSpPr>
            <a:spLocks noChangeShapeType="1"/>
          </p:cNvSpPr>
          <p:nvPr/>
        </p:nvSpPr>
        <p:spPr bwMode="auto">
          <a:xfrm>
            <a:off x="2052638" y="1077913"/>
            <a:ext cx="7091362" cy="0"/>
          </a:xfrm>
          <a:prstGeom prst="line">
            <a:avLst/>
          </a:prstGeom>
          <a:noFill/>
          <a:ln w="9525">
            <a:solidFill>
              <a:srgbClr val="E71D1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3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Texte</a:t>
            </a:r>
          </a:p>
          <a:p>
            <a:pPr lvl="1"/>
            <a:r>
              <a:rPr lang="fr-FR" altLang="fr-FR"/>
              <a:t>Texte</a:t>
            </a:r>
          </a:p>
          <a:p>
            <a:pPr lvl="2"/>
            <a:r>
              <a:rPr lang="fr-FR" altLang="fr-FR"/>
              <a:t>Texte </a:t>
            </a:r>
          </a:p>
          <a:p>
            <a:pPr lvl="0"/>
            <a:r>
              <a:rPr lang="fr-FR" altLang="fr-FR"/>
              <a:t>Texte</a:t>
            </a:r>
          </a:p>
          <a:p>
            <a:pPr lvl="1"/>
            <a:r>
              <a:rPr lang="fr-FR" altLang="fr-FR"/>
              <a:t>Texte</a:t>
            </a:r>
          </a:p>
          <a:p>
            <a:pPr lvl="2"/>
            <a:r>
              <a:rPr lang="fr-FR" altLang="fr-FR"/>
              <a:t>Texte</a:t>
            </a:r>
          </a:p>
          <a:p>
            <a:pPr lvl="3"/>
            <a:r>
              <a:rPr lang="fr-FR" altLang="fr-FR"/>
              <a:t>Texte </a:t>
            </a:r>
          </a:p>
        </p:txBody>
      </p:sp>
      <p:sp>
        <p:nvSpPr>
          <p:cNvPr id="103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1916113" y="231775"/>
            <a:ext cx="6770687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10800" rIns="54000" bIns="1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70" r:id="rId1"/>
    <p:sldLayoutId id="2147484848" r:id="rId2"/>
    <p:sldLayoutId id="2147484849" r:id="rId3"/>
    <p:sldLayoutId id="2147484850" r:id="rId4"/>
    <p:sldLayoutId id="2147484851" r:id="rId5"/>
    <p:sldLayoutId id="2147484852" r:id="rId6"/>
    <p:sldLayoutId id="2147484853" r:id="rId7"/>
    <p:sldLayoutId id="2147484854" r:id="rId8"/>
    <p:sldLayoutId id="2147484855" r:id="rId9"/>
    <p:sldLayoutId id="2147484856" r:id="rId10"/>
    <p:sldLayoutId id="2147484857" r:id="rId11"/>
    <p:sldLayoutId id="2147484858" r:id="rId12"/>
    <p:sldLayoutId id="2147484859" r:id="rId13"/>
  </p:sldLayoutIdLst>
  <p:transition spd="med">
    <p:wipe dir="r"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E71D1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E71D1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E71D1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E71D1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E71D1D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E71D1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E71D1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E71D1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E71D1D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E71D1D"/>
        </a:buClr>
        <a:buFont typeface="Wingdings" panose="05000000000000000000" pitchFamily="2" charset="2"/>
        <a:buChar char="§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728999"/>
        </a:buClr>
        <a:buFont typeface="Wingdings" panose="05000000000000000000" pitchFamily="2" charset="2"/>
        <a:buChar char="§"/>
        <a:defRPr sz="2800">
          <a:solidFill>
            <a:srgbClr val="7289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728999"/>
        </a:buClr>
        <a:buFont typeface="Wingdings" panose="05000000000000000000" pitchFamily="2" charset="2"/>
        <a:buChar char="§"/>
        <a:defRPr sz="2400">
          <a:solidFill>
            <a:srgbClr val="7289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rgbClr val="7289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" y="6400800"/>
            <a:ext cx="217328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FR"/>
              <a:t>Direction des retraites et de la solidarité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0825" y="6410325"/>
            <a:ext cx="360363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ED1C24"/>
                </a:solidFill>
              </a:defRPr>
            </a:lvl1pPr>
          </a:lstStyle>
          <a:p>
            <a:fld id="{C69CA20C-C6B5-420E-97B5-CD4FCA4CE880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611188" y="6453188"/>
            <a:ext cx="0" cy="144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250825" y="6453188"/>
            <a:ext cx="0" cy="144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979613" y="198438"/>
            <a:ext cx="6707187" cy="782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FR" altLang="fr-FR" sz="3000">
              <a:solidFill>
                <a:srgbClr val="E71D1D"/>
              </a:solidFill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250825" y="260350"/>
            <a:ext cx="720725" cy="719138"/>
          </a:xfrm>
          <a:prstGeom prst="rect">
            <a:avLst/>
          </a:prstGeom>
          <a:solidFill>
            <a:srgbClr val="E71D1D"/>
          </a:solidFill>
          <a:ln w="9525">
            <a:solidFill>
              <a:srgbClr val="ED1C24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FR" altLang="fr-FR"/>
          </a:p>
        </p:txBody>
      </p:sp>
      <p:pic>
        <p:nvPicPr>
          <p:cNvPr id="2056" name="Picture 8" descr="silhouette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260350"/>
            <a:ext cx="717550" cy="719138"/>
          </a:xfrm>
          <a:prstGeom prst="rect">
            <a:avLst/>
          </a:prstGeom>
          <a:noFill/>
          <a:ln w="31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2052638" y="1077913"/>
            <a:ext cx="7091362" cy="0"/>
          </a:xfrm>
          <a:prstGeom prst="line">
            <a:avLst/>
          </a:prstGeom>
          <a:noFill/>
          <a:ln w="9525">
            <a:solidFill>
              <a:srgbClr val="E71D1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Texte</a:t>
            </a:r>
          </a:p>
          <a:p>
            <a:pPr lvl="1"/>
            <a:r>
              <a:rPr lang="fr-FR" altLang="fr-FR"/>
              <a:t>Texte</a:t>
            </a:r>
          </a:p>
          <a:p>
            <a:pPr lvl="2"/>
            <a:r>
              <a:rPr lang="fr-FR" altLang="fr-FR"/>
              <a:t>Texte </a:t>
            </a:r>
          </a:p>
          <a:p>
            <a:pPr lvl="0"/>
            <a:r>
              <a:rPr lang="fr-FR" altLang="fr-FR"/>
              <a:t>Texte</a:t>
            </a:r>
          </a:p>
          <a:p>
            <a:pPr lvl="1"/>
            <a:r>
              <a:rPr lang="fr-FR" altLang="fr-FR"/>
              <a:t>Texte</a:t>
            </a:r>
          </a:p>
          <a:p>
            <a:pPr lvl="2"/>
            <a:r>
              <a:rPr lang="fr-FR" altLang="fr-FR"/>
              <a:t>Texte</a:t>
            </a:r>
          </a:p>
          <a:p>
            <a:pPr lvl="3"/>
            <a:r>
              <a:rPr lang="fr-FR" altLang="fr-FR"/>
              <a:t>Texte 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916113" y="231775"/>
            <a:ext cx="6770687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10800" rIns="54000" bIns="1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71" r:id="rId1"/>
    <p:sldLayoutId id="2147484860" r:id="rId2"/>
    <p:sldLayoutId id="2147484861" r:id="rId3"/>
    <p:sldLayoutId id="2147484862" r:id="rId4"/>
    <p:sldLayoutId id="2147484863" r:id="rId5"/>
    <p:sldLayoutId id="2147484864" r:id="rId6"/>
    <p:sldLayoutId id="2147484865" r:id="rId7"/>
    <p:sldLayoutId id="2147484866" r:id="rId8"/>
    <p:sldLayoutId id="2147484867" r:id="rId9"/>
    <p:sldLayoutId id="2147484868" r:id="rId10"/>
    <p:sldLayoutId id="2147484869" r:id="rId11"/>
  </p:sldLayoutIdLst>
  <p:transition spd="med">
    <p:wipe dir="r"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E71D1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E71D1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E71D1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E71D1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E71D1D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E71D1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E71D1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E71D1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E71D1D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E71D1D"/>
        </a:buClr>
        <a:buFont typeface="Wingdings" panose="05000000000000000000" pitchFamily="2" charset="2"/>
        <a:buChar char="§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728999"/>
        </a:buClr>
        <a:buFont typeface="Wingdings" panose="05000000000000000000" pitchFamily="2" charset="2"/>
        <a:buChar char="§"/>
        <a:defRPr sz="2800">
          <a:solidFill>
            <a:srgbClr val="7289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728999"/>
        </a:buClr>
        <a:buFont typeface="Wingdings" panose="05000000000000000000" pitchFamily="2" charset="2"/>
        <a:buChar char="§"/>
        <a:defRPr sz="2400">
          <a:solidFill>
            <a:srgbClr val="7289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rgbClr val="7289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E71D1D"/>
              </a:buClr>
              <a:buFont typeface="Wingdings" panose="05000000000000000000" pitchFamily="2" charset="2"/>
              <a:buChar char="§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28999"/>
              </a:buClr>
              <a:buFont typeface="Wingdings" panose="05000000000000000000" pitchFamily="2" charset="2"/>
              <a:buChar char="§"/>
              <a:defRPr sz="2800">
                <a:solidFill>
                  <a:srgbClr val="7289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28999"/>
              </a:buClr>
              <a:buFont typeface="Wingdings" panose="05000000000000000000" pitchFamily="2" charset="2"/>
              <a:buChar char="§"/>
              <a:defRPr sz="2400">
                <a:solidFill>
                  <a:srgbClr val="7289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7289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9BF4C669-F89B-4C04-8736-498B9DADFF43}" type="slidenum">
              <a:rPr lang="fr-FR" altLang="fr-FR" sz="1000" b="0">
                <a:solidFill>
                  <a:srgbClr val="ED1C24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fr-FR" altLang="fr-FR" sz="1000" b="0">
              <a:solidFill>
                <a:srgbClr val="ED1C24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922463" y="233363"/>
            <a:ext cx="6770687" cy="792162"/>
          </a:xfrm>
        </p:spPr>
        <p:txBody>
          <a:bodyPr/>
          <a:lstStyle/>
          <a:p>
            <a:r>
              <a:rPr lang="fr-FR" altLang="fr-FR"/>
              <a:t>Gestion des rappels</a:t>
            </a:r>
          </a:p>
        </p:txBody>
      </p:sp>
      <p:sp>
        <p:nvSpPr>
          <p:cNvPr id="16506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97000"/>
            <a:ext cx="7975600" cy="47625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fr-FR" sz="2000" dirty="0"/>
              <a:t>Traitement des rappels :</a:t>
            </a:r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fr-FR" sz="800" dirty="0"/>
          </a:p>
          <a:p>
            <a:pPr marL="449263" lvl="2" indent="22225">
              <a:lnSpc>
                <a:spcPct val="90000"/>
              </a:lnSpc>
              <a:defRPr/>
            </a:pPr>
            <a:r>
              <a:rPr lang="fr-FR" sz="1600" dirty="0"/>
              <a:t> La déclaration initiale porte les cotisations normales et des rappels éventuels (</a:t>
            </a:r>
            <a:r>
              <a:rPr lang="fr-FR" sz="1600" u="sng" dirty="0"/>
              <a:t>montants distincts</a:t>
            </a:r>
            <a:r>
              <a:rPr lang="fr-FR" sz="1600" dirty="0"/>
              <a:t>)</a:t>
            </a:r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fr-FR" sz="1600" b="0" dirty="0">
                <a:solidFill>
                  <a:srgbClr val="728999"/>
                </a:solidFill>
              </a:rPr>
              <a:t>La présence de rappels indique que l’agent a versé des cotisations sur une année de référence précise, 2016 par exemple.</a:t>
            </a:r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fr-FR" sz="1600" b="0" dirty="0">
                <a:solidFill>
                  <a:srgbClr val="728999"/>
                </a:solidFill>
              </a:rPr>
              <a:t>Celles-ci se rapportent toutefois à un exercice de rattachement antérieur, qui n’est pas indiqué dans la DADS</a:t>
            </a:r>
          </a:p>
          <a:p>
            <a:pPr marL="449263" lvl="2" indent="22225">
              <a:lnSpc>
                <a:spcPct val="90000"/>
              </a:lnSpc>
              <a:spcBef>
                <a:spcPts val="1200"/>
              </a:spcBef>
              <a:defRPr/>
            </a:pPr>
            <a:r>
              <a:rPr lang="fr-FR" sz="1600" dirty="0"/>
              <a:t> La ventilation des montants de rappels par année de rattachement est donc indispensable afin : </a:t>
            </a:r>
          </a:p>
          <a:p>
            <a:pPr marL="1076325" lvl="2" indent="179388">
              <a:lnSpc>
                <a:spcPct val="9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fr-FR" sz="1600" dirty="0"/>
              <a:t>que le compte individuel retraite (CIR) des agents soit correctement alimenté</a:t>
            </a:r>
          </a:p>
          <a:p>
            <a:pPr marL="1076325" lvl="2" indent="179388">
              <a:lnSpc>
                <a:spcPct val="9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fr-FR" sz="1600" dirty="0"/>
              <a:t>de fiabiliser le compte financier employeur</a:t>
            </a:r>
          </a:p>
          <a:p>
            <a:pPr>
              <a:lnSpc>
                <a:spcPct val="90000"/>
              </a:lnSpc>
              <a:spcBef>
                <a:spcPts val="1200"/>
              </a:spcBef>
              <a:defRPr/>
            </a:pPr>
            <a:r>
              <a:rPr lang="fr-FR" sz="2000" dirty="0"/>
              <a:t>Selon l’année de rattachement considérée, utiliser :</a:t>
            </a:r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fr-FR" sz="800" dirty="0"/>
          </a:p>
          <a:p>
            <a:pPr lvl="1">
              <a:lnSpc>
                <a:spcPct val="90000"/>
              </a:lnSpc>
              <a:defRPr/>
            </a:pPr>
            <a:r>
              <a:rPr lang="fr-FR" sz="1600" dirty="0"/>
              <a:t>la déclaration A&amp;R partielle (type 69)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defRPr/>
            </a:pPr>
            <a:r>
              <a:rPr lang="fr-FR" sz="1600" dirty="0"/>
              <a:t>ou la modification du CIR </a:t>
            </a:r>
          </a:p>
        </p:txBody>
      </p:sp>
      <p:sp>
        <p:nvSpPr>
          <p:cNvPr id="5125" name="Espace réservé du pied de page 1"/>
          <p:cNvSpPr>
            <a:spLocks noGrp="1"/>
          </p:cNvSpPr>
          <p:nvPr>
            <p:ph type="ftr" sz="quarter" idx="10"/>
          </p:nvPr>
        </p:nvSpPr>
        <p:spPr>
          <a:xfrm>
            <a:off x="615950" y="6410325"/>
            <a:ext cx="2705100" cy="250825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E71D1D"/>
              </a:buClr>
              <a:buFont typeface="Wingdings" panose="05000000000000000000" pitchFamily="2" charset="2"/>
              <a:buChar char="§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28999"/>
              </a:buClr>
              <a:buFont typeface="Wingdings" panose="05000000000000000000" pitchFamily="2" charset="2"/>
              <a:buChar char="§"/>
              <a:defRPr sz="2800">
                <a:solidFill>
                  <a:srgbClr val="7289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28999"/>
              </a:buClr>
              <a:buFont typeface="Wingdings" panose="05000000000000000000" pitchFamily="2" charset="2"/>
              <a:buChar char="§"/>
              <a:defRPr sz="2400">
                <a:solidFill>
                  <a:srgbClr val="7289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7289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000" b="0">
                <a:solidFill>
                  <a:schemeClr val="bg2"/>
                </a:solidFill>
              </a:rPr>
              <a:t>Direction des retraites et de la solidarité</a:t>
            </a:r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E71D1D"/>
              </a:buClr>
              <a:buFont typeface="Wingdings" panose="05000000000000000000" pitchFamily="2" charset="2"/>
              <a:buChar char="§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28999"/>
              </a:buClr>
              <a:buFont typeface="Wingdings" panose="05000000000000000000" pitchFamily="2" charset="2"/>
              <a:buChar char="§"/>
              <a:defRPr sz="2800">
                <a:solidFill>
                  <a:srgbClr val="7289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28999"/>
              </a:buClr>
              <a:buFont typeface="Wingdings" panose="05000000000000000000" pitchFamily="2" charset="2"/>
              <a:buChar char="§"/>
              <a:defRPr sz="2400">
                <a:solidFill>
                  <a:srgbClr val="7289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7289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84B8F9DF-460B-4631-BFBD-3514B3CC6677}" type="slidenum">
              <a:rPr lang="fr-FR" altLang="fr-FR" sz="1000" b="0">
                <a:solidFill>
                  <a:srgbClr val="ED1C24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fr-FR" altLang="fr-FR" sz="1000" b="0">
              <a:solidFill>
                <a:srgbClr val="ED1C24"/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922463" y="233363"/>
            <a:ext cx="6770687" cy="792162"/>
          </a:xfrm>
        </p:spPr>
        <p:txBody>
          <a:bodyPr/>
          <a:lstStyle/>
          <a:p>
            <a:r>
              <a:rPr lang="fr-FR" altLang="fr-FR"/>
              <a:t>Gestion des rappels</a:t>
            </a:r>
          </a:p>
        </p:txBody>
      </p:sp>
      <p:sp>
        <p:nvSpPr>
          <p:cNvPr id="16506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3875" y="1296988"/>
            <a:ext cx="7975600" cy="4148137"/>
          </a:xfrm>
        </p:spPr>
        <p:txBody>
          <a:bodyPr>
            <a:noAutofit/>
          </a:bodyPr>
          <a:lstStyle/>
          <a:p>
            <a:pPr marL="0" indent="0" algn="ctr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fr-FR" sz="2000" dirty="0"/>
              <a:t>Ventilation des rappels selon l’année de rattachement </a:t>
            </a:r>
          </a:p>
          <a:p>
            <a:pPr marL="0" indent="0" algn="ctr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fr-FR" sz="2000" dirty="0"/>
              <a:t>de l’exercice concerné : l’année de référence est toujours supérieure à l’année de rattachement </a:t>
            </a:r>
          </a:p>
          <a:p>
            <a:pPr marL="0" indent="0" algn="ctr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endParaRPr lang="fr-FR" sz="2000" dirty="0"/>
          </a:p>
          <a:p>
            <a:pPr marL="0" indent="0" algn="ctr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endParaRPr lang="fr-FR" sz="800" u="sng" dirty="0"/>
          </a:p>
          <a:p>
            <a:pPr marL="0" indent="0" algn="ctr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fr-FR" sz="1700" u="sng" dirty="0"/>
              <a:t>Exemple</a:t>
            </a:r>
            <a:r>
              <a:rPr lang="fr-FR" sz="1700" dirty="0"/>
              <a:t> : rappels déclarés en 2017 dans la DADS 2016</a:t>
            </a:r>
          </a:p>
          <a:p>
            <a:pPr marL="0" indent="0" algn="ctr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endParaRPr lang="fr-FR" sz="1700" dirty="0"/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fr-FR" sz="600" dirty="0"/>
          </a:p>
          <a:p>
            <a:pPr marL="449263" lvl="2" indent="22225">
              <a:lnSpc>
                <a:spcPct val="90000"/>
              </a:lnSpc>
              <a:defRPr/>
            </a:pPr>
            <a:r>
              <a:rPr lang="fr-FR" sz="1600" dirty="0"/>
              <a:t> </a:t>
            </a:r>
            <a:r>
              <a:rPr lang="fr-FR" sz="1700" dirty="0"/>
              <a:t>si l’exercice de rattachement ≥ 2012 : vérifier que l’exercice ne porte pas lui-même des rappels (non déclarés dans la rubrique dédiée et donc cumulés aux montants des autres cotisations)</a:t>
            </a:r>
          </a:p>
          <a:p>
            <a:pPr marL="1077913" lvl="3" indent="-17145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fr-FR" sz="1700" dirty="0"/>
              <a:t>si rappels cumulés : intervenir sur le CIR</a:t>
            </a:r>
          </a:p>
          <a:p>
            <a:pPr marL="1077913" lvl="3" indent="-17145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fr-FR" sz="1700" dirty="0"/>
              <a:t>si pas de rappels : utiliser la déclaration A&amp;R partielle (saisir alors les nouveaux montants de cotisations à enregistrer ainsi que les nouvelles données administratives)</a:t>
            </a:r>
          </a:p>
          <a:p>
            <a:pPr marL="449263" lvl="2" indent="0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6149" name="Espace réservé du pied de page 1"/>
          <p:cNvSpPr>
            <a:spLocks noGrp="1"/>
          </p:cNvSpPr>
          <p:nvPr>
            <p:ph type="ftr" sz="quarter" idx="10"/>
          </p:nvPr>
        </p:nvSpPr>
        <p:spPr>
          <a:xfrm>
            <a:off x="615950" y="6410325"/>
            <a:ext cx="2705100" cy="250825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E71D1D"/>
              </a:buClr>
              <a:buFont typeface="Wingdings" panose="05000000000000000000" pitchFamily="2" charset="2"/>
              <a:buChar char="§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28999"/>
              </a:buClr>
              <a:buFont typeface="Wingdings" panose="05000000000000000000" pitchFamily="2" charset="2"/>
              <a:buChar char="§"/>
              <a:defRPr sz="2800">
                <a:solidFill>
                  <a:srgbClr val="7289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28999"/>
              </a:buClr>
              <a:buFont typeface="Wingdings" panose="05000000000000000000" pitchFamily="2" charset="2"/>
              <a:buChar char="§"/>
              <a:defRPr sz="2400">
                <a:solidFill>
                  <a:srgbClr val="7289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7289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000" b="0">
                <a:solidFill>
                  <a:schemeClr val="bg2"/>
                </a:solidFill>
              </a:rPr>
              <a:t>Direction des retraites et de la solidarité</a:t>
            </a:r>
          </a:p>
        </p:txBody>
      </p:sp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E71D1D"/>
              </a:buClr>
              <a:buFont typeface="Wingdings" panose="05000000000000000000" pitchFamily="2" charset="2"/>
              <a:buChar char="§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28999"/>
              </a:buClr>
              <a:buFont typeface="Wingdings" panose="05000000000000000000" pitchFamily="2" charset="2"/>
              <a:buChar char="§"/>
              <a:defRPr sz="2800">
                <a:solidFill>
                  <a:srgbClr val="7289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28999"/>
              </a:buClr>
              <a:buFont typeface="Wingdings" panose="05000000000000000000" pitchFamily="2" charset="2"/>
              <a:buChar char="§"/>
              <a:defRPr sz="2400">
                <a:solidFill>
                  <a:srgbClr val="7289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7289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18FF1C52-C6F5-4843-8BD4-DD61D83C239C}" type="slidenum">
              <a:rPr lang="fr-FR" altLang="fr-FR" sz="1000" b="0">
                <a:solidFill>
                  <a:srgbClr val="ED1C24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fr-FR" altLang="fr-FR" sz="1000" b="0">
              <a:solidFill>
                <a:srgbClr val="ED1C24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922463" y="233363"/>
            <a:ext cx="6770687" cy="792162"/>
          </a:xfrm>
        </p:spPr>
        <p:txBody>
          <a:bodyPr/>
          <a:lstStyle/>
          <a:p>
            <a:r>
              <a:rPr lang="fr-FR" altLang="fr-FR"/>
              <a:t>Gestion des rappels</a:t>
            </a:r>
          </a:p>
        </p:txBody>
      </p:sp>
      <p:sp>
        <p:nvSpPr>
          <p:cNvPr id="16506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93725" y="1317625"/>
            <a:ext cx="7975600" cy="4530725"/>
          </a:xfrm>
        </p:spPr>
        <p:txBody>
          <a:bodyPr>
            <a:noAutofit/>
          </a:bodyPr>
          <a:lstStyle/>
          <a:p>
            <a:pPr marL="0" indent="0" algn="ctr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fr-FR" sz="2000" dirty="0"/>
              <a:t>Ventilation des rappels selon l’année de rattachement </a:t>
            </a:r>
          </a:p>
          <a:p>
            <a:pPr marL="0" indent="0" algn="ctr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fr-FR" sz="2000" dirty="0"/>
              <a:t>de l’exercice concerné : l’année de référence est toujours supérieure à l’année de rattachement </a:t>
            </a:r>
          </a:p>
          <a:p>
            <a:pPr marL="0" indent="0" algn="ctr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endParaRPr lang="fr-FR" sz="2000" dirty="0"/>
          </a:p>
          <a:p>
            <a:pPr marL="0" indent="0" algn="ctr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endParaRPr lang="fr-FR" sz="800" u="sng" dirty="0"/>
          </a:p>
          <a:p>
            <a:pPr marL="0" indent="0" algn="ctr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fr-FR" sz="1700" u="sng" dirty="0"/>
              <a:t>Exemple</a:t>
            </a:r>
            <a:r>
              <a:rPr lang="fr-FR" sz="1700" dirty="0"/>
              <a:t> : rappels déclarés en 2017 dans la DADS 2016</a:t>
            </a:r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fr-FR" sz="600" dirty="0"/>
          </a:p>
          <a:p>
            <a:pPr marL="449263" lvl="2" indent="22225">
              <a:lnSpc>
                <a:spcPct val="90000"/>
              </a:lnSpc>
              <a:defRPr/>
            </a:pPr>
            <a:endParaRPr lang="fr-FR" sz="1700" dirty="0"/>
          </a:p>
          <a:p>
            <a:pPr marL="449263" lvl="2" indent="22225">
              <a:lnSpc>
                <a:spcPct val="90000"/>
              </a:lnSpc>
              <a:defRPr/>
            </a:pPr>
            <a:r>
              <a:rPr lang="fr-FR" sz="1700" dirty="0"/>
              <a:t> si l’exercice de rattachement = 2011 : vérifier que l’exercice ne porte pas lui-même des rappels (cumulés aux montants des autres cotisations)</a:t>
            </a:r>
          </a:p>
          <a:p>
            <a:pPr marL="1077913" lvl="3" indent="-17145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fr-FR" sz="1700" dirty="0"/>
              <a:t>si rappels cumulés : intervenir sur le CIR</a:t>
            </a:r>
          </a:p>
          <a:p>
            <a:pPr marL="1077913" lvl="3" indent="-17145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fr-FR" sz="1700" dirty="0"/>
              <a:t>si pas de rappels : intervenir sur le CIR de préférence ou utiliser la déclaration A&amp;R partielle (saisir alors  les nouveaux montants de cotisations à enregistrer ainsi que les nouvelles données administratives)</a:t>
            </a:r>
          </a:p>
          <a:p>
            <a:pPr marL="620713" lvl="2" indent="-171450">
              <a:lnSpc>
                <a:spcPct val="90000"/>
              </a:lnSpc>
              <a:spcBef>
                <a:spcPts val="1200"/>
              </a:spcBef>
              <a:defRPr/>
            </a:pPr>
            <a:r>
              <a:rPr lang="fr-FR" sz="1700" dirty="0"/>
              <a:t>si l’exercice de rattachement &lt; 2011 : intervenir sur le CIR</a:t>
            </a:r>
          </a:p>
          <a:p>
            <a:pPr marL="0" lvl="2" indent="0">
              <a:lnSpc>
                <a:spcPct val="90000"/>
              </a:lnSpc>
              <a:buClr>
                <a:srgbClr val="E71D1D"/>
              </a:buClr>
              <a:buFont typeface="Wingdings" panose="05000000000000000000" pitchFamily="2" charset="2"/>
              <a:buNone/>
              <a:defRPr/>
            </a:pP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7173" name="Espace réservé du pied de page 1"/>
          <p:cNvSpPr>
            <a:spLocks noGrp="1"/>
          </p:cNvSpPr>
          <p:nvPr>
            <p:ph type="ftr" sz="quarter" idx="10"/>
          </p:nvPr>
        </p:nvSpPr>
        <p:spPr>
          <a:xfrm>
            <a:off x="615950" y="6410325"/>
            <a:ext cx="2705100" cy="250825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E71D1D"/>
              </a:buClr>
              <a:buFont typeface="Wingdings" panose="05000000000000000000" pitchFamily="2" charset="2"/>
              <a:buChar char="§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28999"/>
              </a:buClr>
              <a:buFont typeface="Wingdings" panose="05000000000000000000" pitchFamily="2" charset="2"/>
              <a:buChar char="§"/>
              <a:defRPr sz="2800">
                <a:solidFill>
                  <a:srgbClr val="7289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28999"/>
              </a:buClr>
              <a:buFont typeface="Wingdings" panose="05000000000000000000" pitchFamily="2" charset="2"/>
              <a:buChar char="§"/>
              <a:defRPr sz="2400">
                <a:solidFill>
                  <a:srgbClr val="7289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7289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000" b="0">
                <a:solidFill>
                  <a:schemeClr val="bg2"/>
                </a:solidFill>
              </a:rPr>
              <a:t>Direction des retraites et de la solidarité</a:t>
            </a:r>
          </a:p>
        </p:txBody>
      </p:sp>
    </p:spTree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Diaporama">
  <a:themeElements>
    <a:clrScheme name="Diapora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aporam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apora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poram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poram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poram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poram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poram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poram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poram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poram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poram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poram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poram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odele2006vdef3">
  <a:themeElements>
    <a:clrScheme name="1_modele2006vdef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modele2006vdef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modele2006vdef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ele2006vdef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ele2006vdef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ele2006vdef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ele2006vdef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ele2006vdef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ele2006vdef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ele2006vdef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ele2006vdef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ele2006vdef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ele2006vdef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ele2006vdef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Diaporama</Template>
  <TotalTime>4456</TotalTime>
  <Words>360</Words>
  <Application>Microsoft Office PowerPoint</Application>
  <PresentationFormat>Affichage à l'écran (4:3)</PresentationFormat>
  <Paragraphs>45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Courier New</vt:lpstr>
      <vt:lpstr>Wingdings</vt:lpstr>
      <vt:lpstr>Diaporama</vt:lpstr>
      <vt:lpstr>1_modele2006vdef3</vt:lpstr>
      <vt:lpstr>Gestion des rappels</vt:lpstr>
      <vt:lpstr>Gestion des rappels</vt:lpstr>
      <vt:lpstr>Gestion des rappels</vt:lpstr>
    </vt:vector>
  </TitlesOfParts>
  <Company>Caisse des Dépôts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Desroches_Bouhand_C</dc:creator>
  <cp:lastModifiedBy>Lestage Montagnon, Nathalie</cp:lastModifiedBy>
  <cp:revision>322</cp:revision>
  <dcterms:created xsi:type="dcterms:W3CDTF">2012-02-24T13:29:48Z</dcterms:created>
  <dcterms:modified xsi:type="dcterms:W3CDTF">2017-09-20T12:43:54Z</dcterms:modified>
</cp:coreProperties>
</file>