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7" r:id="rId2"/>
    <p:sldId id="390" r:id="rId3"/>
    <p:sldId id="379" r:id="rId4"/>
    <p:sldId id="404" r:id="rId5"/>
    <p:sldId id="401" r:id="rId6"/>
    <p:sldId id="399" r:id="rId7"/>
    <p:sldId id="400" r:id="rId8"/>
    <p:sldId id="402" r:id="rId9"/>
    <p:sldId id="403" r:id="rId10"/>
    <p:sldId id="389"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8" autoAdjust="0"/>
    <p:restoredTop sz="95527" autoAdjust="0"/>
  </p:normalViewPr>
  <p:slideViewPr>
    <p:cSldViewPr snapToGrid="0">
      <p:cViewPr varScale="1">
        <p:scale>
          <a:sx n="109" d="100"/>
          <a:sy n="109" d="100"/>
        </p:scale>
        <p:origin x="672" y="114"/>
      </p:cViewPr>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8D973A-849D-4377-97EE-69317436A7FA}" type="doc">
      <dgm:prSet loTypeId="urn:microsoft.com/office/officeart/2005/8/layout/chevron2" loCatId="process" qsTypeId="urn:microsoft.com/office/officeart/2005/8/quickstyle/simple5" qsCatId="simple" csTypeId="urn:microsoft.com/office/officeart/2005/8/colors/accent4_5" csCatId="accent4" phldr="1"/>
      <dgm:spPr/>
      <dgm:t>
        <a:bodyPr/>
        <a:lstStyle/>
        <a:p>
          <a:endParaRPr lang="fr-FR"/>
        </a:p>
      </dgm:t>
    </dgm:pt>
    <dgm:pt modelId="{3F48000D-A33F-4240-A58F-1E4D18F16708}">
      <dgm:prSet phldrT="[Texte]"/>
      <dgm:spPr/>
      <dgm:t>
        <a:bodyPr/>
        <a:lstStyle/>
        <a:p>
          <a:pPr algn="ctr"/>
          <a:r>
            <a:rPr lang="fr-FR" dirty="0"/>
            <a:t>1</a:t>
          </a:r>
        </a:p>
      </dgm:t>
    </dgm:pt>
    <dgm:pt modelId="{56CE28BD-4CBA-47A7-8638-ABADC63777FF}" type="parTrans" cxnId="{E4BFCAE1-FB46-46A4-850A-7D5AEEA67B61}">
      <dgm:prSet/>
      <dgm:spPr/>
      <dgm:t>
        <a:bodyPr/>
        <a:lstStyle/>
        <a:p>
          <a:pPr algn="ctr"/>
          <a:endParaRPr lang="fr-FR"/>
        </a:p>
      </dgm:t>
    </dgm:pt>
    <dgm:pt modelId="{A336139E-7663-4710-BA22-16DF1661E7BE}" type="sibTrans" cxnId="{E4BFCAE1-FB46-46A4-850A-7D5AEEA67B61}">
      <dgm:prSet/>
      <dgm:spPr/>
      <dgm:t>
        <a:bodyPr/>
        <a:lstStyle/>
        <a:p>
          <a:pPr algn="ctr"/>
          <a:endParaRPr lang="fr-FR"/>
        </a:p>
      </dgm:t>
    </dgm:pt>
    <dgm:pt modelId="{42E0774D-808A-4A12-9E1D-4A49CF4CA9E5}">
      <dgm:prSet phldrT="[Texte]" custT="1"/>
      <dgm:spPr/>
      <dgm:t>
        <a:bodyPr/>
        <a:lstStyle/>
        <a:p>
          <a:pPr algn="l"/>
          <a:r>
            <a:rPr lang="fr-FR" sz="1800" dirty="0">
              <a:solidFill>
                <a:srgbClr val="92D050"/>
              </a:solidFill>
              <a:latin typeface="Verdana" panose="020B0604030504040204" pitchFamily="34" charset="0"/>
              <a:ea typeface="Verdana" panose="020B0604030504040204" pitchFamily="34" charset="0"/>
            </a:rPr>
            <a:t>A</a:t>
          </a:r>
          <a:r>
            <a:rPr lang="fr-FR" sz="1800" baseline="0" dirty="0">
              <a:solidFill>
                <a:srgbClr val="92D050"/>
              </a:solidFill>
              <a:latin typeface="Verdana" panose="020B0604030504040204" pitchFamily="34" charset="0"/>
              <a:ea typeface="Verdana" panose="020B0604030504040204" pitchFamily="34" charset="0"/>
            </a:rPr>
            <a:t> quoi sert le stage</a:t>
          </a:r>
          <a:endParaRPr lang="fr-FR" sz="1800" dirty="0">
            <a:solidFill>
              <a:srgbClr val="92D050"/>
            </a:solidFill>
            <a:latin typeface="Verdana" panose="020B0604030504040204" pitchFamily="34" charset="0"/>
            <a:ea typeface="Verdana" panose="020B0604030504040204" pitchFamily="34" charset="0"/>
          </a:endParaRPr>
        </a:p>
      </dgm:t>
    </dgm:pt>
    <dgm:pt modelId="{74CE663E-0870-48CC-A5FD-9C640F407226}" type="parTrans" cxnId="{9FEDC753-4CF0-45C1-8D0C-1AE4608C6531}">
      <dgm:prSet/>
      <dgm:spPr/>
      <dgm:t>
        <a:bodyPr/>
        <a:lstStyle/>
        <a:p>
          <a:pPr algn="ctr"/>
          <a:endParaRPr lang="fr-FR"/>
        </a:p>
      </dgm:t>
    </dgm:pt>
    <dgm:pt modelId="{BD184FCC-4CF3-417A-8F82-B820EF466717}" type="sibTrans" cxnId="{9FEDC753-4CF0-45C1-8D0C-1AE4608C6531}">
      <dgm:prSet/>
      <dgm:spPr/>
      <dgm:t>
        <a:bodyPr/>
        <a:lstStyle/>
        <a:p>
          <a:pPr algn="ctr"/>
          <a:endParaRPr lang="fr-FR"/>
        </a:p>
      </dgm:t>
    </dgm:pt>
    <dgm:pt modelId="{8A584A8F-78F3-4CD3-99D4-7C7D623EDC44}">
      <dgm:prSet phldrT="[Texte]"/>
      <dgm:spPr/>
      <dgm:t>
        <a:bodyPr/>
        <a:lstStyle/>
        <a:p>
          <a:pPr algn="ctr"/>
          <a:r>
            <a:rPr lang="fr-FR" dirty="0"/>
            <a:t>2</a:t>
          </a:r>
        </a:p>
      </dgm:t>
    </dgm:pt>
    <dgm:pt modelId="{CDF45C87-47D8-4C73-9A66-AFB73A28DD74}" type="parTrans" cxnId="{9A384B31-1C5E-4E81-BF8F-30837DD54439}">
      <dgm:prSet/>
      <dgm:spPr/>
      <dgm:t>
        <a:bodyPr/>
        <a:lstStyle/>
        <a:p>
          <a:pPr algn="ctr"/>
          <a:endParaRPr lang="fr-FR"/>
        </a:p>
      </dgm:t>
    </dgm:pt>
    <dgm:pt modelId="{451952F6-3957-419D-A847-B0EE04D2A096}" type="sibTrans" cxnId="{9A384B31-1C5E-4E81-BF8F-30837DD54439}">
      <dgm:prSet/>
      <dgm:spPr/>
      <dgm:t>
        <a:bodyPr/>
        <a:lstStyle/>
        <a:p>
          <a:pPr algn="ctr"/>
          <a:endParaRPr lang="fr-FR"/>
        </a:p>
      </dgm:t>
    </dgm:pt>
    <dgm:pt modelId="{46ECA1BB-494B-4C0C-9127-59F988B6D045}">
      <dgm:prSet phldrT="[Texte]" custT="1"/>
      <dgm:spPr/>
      <dgm:t>
        <a:bodyPr/>
        <a:lstStyle/>
        <a:p>
          <a:pPr algn="l"/>
          <a:r>
            <a:rPr lang="fr-FR" sz="1800" dirty="0">
              <a:solidFill>
                <a:srgbClr val="92D050"/>
              </a:solidFill>
              <a:latin typeface="Verdana" panose="020B0604030504040204" pitchFamily="34" charset="0"/>
              <a:ea typeface="Verdana" panose="020B0604030504040204" pitchFamily="34" charset="0"/>
            </a:rPr>
            <a:t>Qui peut être stagiaire </a:t>
          </a:r>
        </a:p>
      </dgm:t>
    </dgm:pt>
    <dgm:pt modelId="{E25463D2-554D-44FB-B57C-10E5A3B60D15}" type="parTrans" cxnId="{8809F690-EFEE-4D75-8380-CD07BF72499F}">
      <dgm:prSet/>
      <dgm:spPr/>
      <dgm:t>
        <a:bodyPr/>
        <a:lstStyle/>
        <a:p>
          <a:pPr algn="ctr"/>
          <a:endParaRPr lang="fr-FR"/>
        </a:p>
      </dgm:t>
    </dgm:pt>
    <dgm:pt modelId="{1EEC6966-0298-4914-9F14-57CCCEFDF845}" type="sibTrans" cxnId="{8809F690-EFEE-4D75-8380-CD07BF72499F}">
      <dgm:prSet/>
      <dgm:spPr/>
      <dgm:t>
        <a:bodyPr/>
        <a:lstStyle/>
        <a:p>
          <a:pPr algn="ctr"/>
          <a:endParaRPr lang="fr-FR"/>
        </a:p>
      </dgm:t>
    </dgm:pt>
    <dgm:pt modelId="{0A7A5A5E-5125-4F62-9430-A6996B730B06}">
      <dgm:prSet phldrT="[Texte]"/>
      <dgm:spPr/>
      <dgm:t>
        <a:bodyPr/>
        <a:lstStyle/>
        <a:p>
          <a:pPr algn="ctr"/>
          <a:r>
            <a:rPr lang="fr-FR" dirty="0"/>
            <a:t>3</a:t>
          </a:r>
        </a:p>
      </dgm:t>
    </dgm:pt>
    <dgm:pt modelId="{42FC205A-28AA-48C5-BCE9-291AF0361547}" type="parTrans" cxnId="{8CCB8A19-065A-4601-AD0A-154E5DF684CA}">
      <dgm:prSet/>
      <dgm:spPr/>
      <dgm:t>
        <a:bodyPr/>
        <a:lstStyle/>
        <a:p>
          <a:pPr algn="ctr"/>
          <a:endParaRPr lang="fr-FR"/>
        </a:p>
      </dgm:t>
    </dgm:pt>
    <dgm:pt modelId="{E8078A95-5986-4320-B773-4634EF4EF53C}" type="sibTrans" cxnId="{8CCB8A19-065A-4601-AD0A-154E5DF684CA}">
      <dgm:prSet/>
      <dgm:spPr/>
      <dgm:t>
        <a:bodyPr/>
        <a:lstStyle/>
        <a:p>
          <a:pPr algn="ctr"/>
          <a:endParaRPr lang="fr-FR"/>
        </a:p>
      </dgm:t>
    </dgm:pt>
    <dgm:pt modelId="{67278879-110B-4EF2-8680-A4E5CE9FA503}">
      <dgm:prSet phldrT="[Texte]" custT="1"/>
      <dgm:spPr/>
      <dgm:t>
        <a:bodyPr/>
        <a:lstStyle/>
        <a:p>
          <a:pPr algn="l"/>
          <a:r>
            <a:rPr lang="fr-FR" sz="1800" dirty="0">
              <a:solidFill>
                <a:srgbClr val="92D050"/>
              </a:solidFill>
              <a:latin typeface="Verdana" panose="020B0604030504040204" pitchFamily="34" charset="0"/>
              <a:ea typeface="Verdana" panose="020B0604030504040204" pitchFamily="34" charset="0"/>
            </a:rPr>
            <a:t>Durée du stage</a:t>
          </a:r>
        </a:p>
      </dgm:t>
    </dgm:pt>
    <dgm:pt modelId="{42824060-9077-476E-BE0C-BA1BF44A665E}" type="parTrans" cxnId="{AD8BAC94-B44B-464A-B9D5-CCD8D104C571}">
      <dgm:prSet/>
      <dgm:spPr/>
      <dgm:t>
        <a:bodyPr/>
        <a:lstStyle/>
        <a:p>
          <a:pPr algn="ctr"/>
          <a:endParaRPr lang="fr-FR"/>
        </a:p>
      </dgm:t>
    </dgm:pt>
    <dgm:pt modelId="{FA46A647-781D-4394-8DB9-AEE036319F6D}" type="sibTrans" cxnId="{AD8BAC94-B44B-464A-B9D5-CCD8D104C571}">
      <dgm:prSet/>
      <dgm:spPr/>
      <dgm:t>
        <a:bodyPr/>
        <a:lstStyle/>
        <a:p>
          <a:pPr algn="ctr"/>
          <a:endParaRPr lang="fr-FR"/>
        </a:p>
      </dgm:t>
    </dgm:pt>
    <dgm:pt modelId="{A1167B33-0A7A-4876-B464-A5C51F1D46A2}">
      <dgm:prSet/>
      <dgm:spPr/>
      <dgm:t>
        <a:bodyPr/>
        <a:lstStyle/>
        <a:p>
          <a:pPr algn="ctr"/>
          <a:r>
            <a:rPr lang="fr-FR" dirty="0"/>
            <a:t>4</a:t>
          </a:r>
        </a:p>
      </dgm:t>
    </dgm:pt>
    <dgm:pt modelId="{F5E4CB12-7B9F-4EAF-B804-A9AA7B73CB3E}" type="parTrans" cxnId="{CB810B0F-C163-481E-AB17-76C15F240953}">
      <dgm:prSet/>
      <dgm:spPr/>
      <dgm:t>
        <a:bodyPr/>
        <a:lstStyle/>
        <a:p>
          <a:pPr algn="ctr"/>
          <a:endParaRPr lang="fr-FR"/>
        </a:p>
      </dgm:t>
    </dgm:pt>
    <dgm:pt modelId="{218C423A-CFCF-4872-A248-9AA6826BBC27}" type="sibTrans" cxnId="{CB810B0F-C163-481E-AB17-76C15F240953}">
      <dgm:prSet/>
      <dgm:spPr/>
      <dgm:t>
        <a:bodyPr/>
        <a:lstStyle/>
        <a:p>
          <a:pPr algn="ctr"/>
          <a:endParaRPr lang="fr-FR"/>
        </a:p>
      </dgm:t>
    </dgm:pt>
    <dgm:pt modelId="{160E358A-88D1-4A94-83A4-88EBA3D13B19}">
      <dgm:prSet/>
      <dgm:spPr/>
      <dgm:t>
        <a:bodyPr/>
        <a:lstStyle/>
        <a:p>
          <a:pPr algn="ctr"/>
          <a:r>
            <a:rPr lang="fr-FR" dirty="0"/>
            <a:t>5</a:t>
          </a:r>
        </a:p>
      </dgm:t>
    </dgm:pt>
    <dgm:pt modelId="{E948EE68-3477-4E2D-95B1-89ABF5D4EEFB}" type="parTrans" cxnId="{339A9DBB-E115-4BDD-B6EC-3F3EAA6E8D50}">
      <dgm:prSet/>
      <dgm:spPr/>
      <dgm:t>
        <a:bodyPr/>
        <a:lstStyle/>
        <a:p>
          <a:pPr algn="ctr"/>
          <a:endParaRPr lang="fr-FR"/>
        </a:p>
      </dgm:t>
    </dgm:pt>
    <dgm:pt modelId="{1E4A7D99-9E32-4B1C-81E4-F98AFD4C4DEA}" type="sibTrans" cxnId="{339A9DBB-E115-4BDD-B6EC-3F3EAA6E8D50}">
      <dgm:prSet/>
      <dgm:spPr/>
      <dgm:t>
        <a:bodyPr/>
        <a:lstStyle/>
        <a:p>
          <a:pPr algn="ctr"/>
          <a:endParaRPr lang="fr-FR"/>
        </a:p>
      </dgm:t>
    </dgm:pt>
    <dgm:pt modelId="{7592E6F7-861E-431B-ABC1-D5851F1A0499}">
      <dgm:prSet custT="1"/>
      <dgm:spPr/>
      <dgm:t>
        <a:bodyPr/>
        <a:lstStyle/>
        <a:p>
          <a:pPr algn="l"/>
          <a:r>
            <a:rPr lang="fr-FR" sz="1800" dirty="0">
              <a:solidFill>
                <a:srgbClr val="92D050"/>
              </a:solidFill>
              <a:latin typeface="Verdana" panose="020B0604030504040204" pitchFamily="34" charset="0"/>
              <a:ea typeface="Verdana" panose="020B0604030504040204" pitchFamily="34" charset="0"/>
            </a:rPr>
            <a:t>Prolongation et Prorogation de Stage</a:t>
          </a:r>
        </a:p>
      </dgm:t>
    </dgm:pt>
    <dgm:pt modelId="{00A2F3E0-9ED0-4DEF-9E6B-B5ACBE4B3675}" type="parTrans" cxnId="{06E6F639-2CF5-43B2-9B8D-1FDF1A6373F6}">
      <dgm:prSet/>
      <dgm:spPr/>
      <dgm:t>
        <a:bodyPr/>
        <a:lstStyle/>
        <a:p>
          <a:pPr algn="ctr"/>
          <a:endParaRPr lang="fr-FR"/>
        </a:p>
      </dgm:t>
    </dgm:pt>
    <dgm:pt modelId="{F4C2CBC0-FF35-4BE9-B350-BA2952D4CA19}" type="sibTrans" cxnId="{06E6F639-2CF5-43B2-9B8D-1FDF1A6373F6}">
      <dgm:prSet/>
      <dgm:spPr/>
      <dgm:t>
        <a:bodyPr/>
        <a:lstStyle/>
        <a:p>
          <a:pPr algn="ctr"/>
          <a:endParaRPr lang="fr-FR"/>
        </a:p>
      </dgm:t>
    </dgm:pt>
    <dgm:pt modelId="{3BE82EA1-D4FA-414E-9007-7D9F09AF26D3}">
      <dgm:prSet custT="1"/>
      <dgm:spPr/>
      <dgm:t>
        <a:bodyPr/>
        <a:lstStyle/>
        <a:p>
          <a:pPr algn="l"/>
          <a:r>
            <a:rPr lang="fr-FR" sz="1800" dirty="0">
              <a:solidFill>
                <a:srgbClr val="92D050"/>
              </a:solidFill>
              <a:latin typeface="Verdana" panose="020B0604030504040204" pitchFamily="34" charset="0"/>
              <a:ea typeface="Verdana" panose="020B0604030504040204" pitchFamily="34" charset="0"/>
            </a:rPr>
            <a:t>La formation des stagiaires</a:t>
          </a:r>
        </a:p>
      </dgm:t>
    </dgm:pt>
    <dgm:pt modelId="{E7BA29DC-4589-44FA-AE2F-029F16ECD48E}" type="parTrans" cxnId="{D2A940E5-A124-4550-81A7-C29AAB0EB066}">
      <dgm:prSet/>
      <dgm:spPr/>
      <dgm:t>
        <a:bodyPr/>
        <a:lstStyle/>
        <a:p>
          <a:pPr algn="ctr"/>
          <a:endParaRPr lang="fr-FR"/>
        </a:p>
      </dgm:t>
    </dgm:pt>
    <dgm:pt modelId="{9C29A3F3-9A85-4A30-809A-67F0D9218586}" type="sibTrans" cxnId="{D2A940E5-A124-4550-81A7-C29AAB0EB066}">
      <dgm:prSet/>
      <dgm:spPr/>
      <dgm:t>
        <a:bodyPr/>
        <a:lstStyle/>
        <a:p>
          <a:pPr algn="ctr"/>
          <a:endParaRPr lang="fr-FR"/>
        </a:p>
      </dgm:t>
    </dgm:pt>
    <dgm:pt modelId="{E034B23C-404D-481E-8B4E-3EBE0E33D890}">
      <dgm:prSet/>
      <dgm:spPr/>
      <dgm:t>
        <a:bodyPr/>
        <a:lstStyle/>
        <a:p>
          <a:r>
            <a:rPr lang="fr-FR" dirty="0"/>
            <a:t>6</a:t>
          </a:r>
        </a:p>
      </dgm:t>
    </dgm:pt>
    <dgm:pt modelId="{3127C9BF-4D06-446C-B68F-B491B13E3C5E}" type="parTrans" cxnId="{BB328AF5-2D52-40DC-A990-0E6B7FDF98E3}">
      <dgm:prSet/>
      <dgm:spPr/>
      <dgm:t>
        <a:bodyPr/>
        <a:lstStyle/>
        <a:p>
          <a:endParaRPr lang="fr-FR"/>
        </a:p>
      </dgm:t>
    </dgm:pt>
    <dgm:pt modelId="{0996ADBB-73CD-437F-B881-CAFD2A77E91B}" type="sibTrans" cxnId="{BB328AF5-2D52-40DC-A990-0E6B7FDF98E3}">
      <dgm:prSet/>
      <dgm:spPr/>
      <dgm:t>
        <a:bodyPr/>
        <a:lstStyle/>
        <a:p>
          <a:endParaRPr lang="fr-FR"/>
        </a:p>
      </dgm:t>
    </dgm:pt>
    <dgm:pt modelId="{CF30E1F1-A451-40C1-8E23-CEB780769785}">
      <dgm:prSet custT="1"/>
      <dgm:spPr/>
      <dgm:t>
        <a:bodyPr/>
        <a:lstStyle/>
        <a:p>
          <a:r>
            <a:rPr lang="fr-FR" sz="1800" dirty="0">
              <a:solidFill>
                <a:srgbClr val="92D050"/>
              </a:solidFill>
              <a:latin typeface="Verdana" panose="020B0604030504040204" pitchFamily="34" charset="0"/>
              <a:ea typeface="Verdana" panose="020B0604030504040204" pitchFamily="34" charset="0"/>
            </a:rPr>
            <a:t>La rémunération des stagiaires</a:t>
          </a:r>
        </a:p>
      </dgm:t>
    </dgm:pt>
    <dgm:pt modelId="{7A497C2F-C7A4-466A-8E95-1734B9E13AD7}" type="parTrans" cxnId="{52635F97-4716-47BD-A7DA-61DD64643F25}">
      <dgm:prSet/>
      <dgm:spPr/>
      <dgm:t>
        <a:bodyPr/>
        <a:lstStyle/>
        <a:p>
          <a:endParaRPr lang="fr-FR"/>
        </a:p>
      </dgm:t>
    </dgm:pt>
    <dgm:pt modelId="{1FDFFD48-CC40-4736-B8F8-3FA91D26F543}" type="sibTrans" cxnId="{52635F97-4716-47BD-A7DA-61DD64643F25}">
      <dgm:prSet/>
      <dgm:spPr/>
      <dgm:t>
        <a:bodyPr/>
        <a:lstStyle/>
        <a:p>
          <a:endParaRPr lang="fr-FR"/>
        </a:p>
      </dgm:t>
    </dgm:pt>
    <dgm:pt modelId="{BE7B2100-3AF4-47BD-BD3B-78BC03E436E0}" type="pres">
      <dgm:prSet presAssocID="{0C8D973A-849D-4377-97EE-69317436A7FA}" presName="linearFlow" presStyleCnt="0">
        <dgm:presLayoutVars>
          <dgm:dir/>
          <dgm:animLvl val="lvl"/>
          <dgm:resizeHandles val="exact"/>
        </dgm:presLayoutVars>
      </dgm:prSet>
      <dgm:spPr/>
    </dgm:pt>
    <dgm:pt modelId="{3FDE4E71-CD5B-44F9-B84B-6A002FDBCE97}" type="pres">
      <dgm:prSet presAssocID="{3F48000D-A33F-4240-A58F-1E4D18F16708}" presName="composite" presStyleCnt="0"/>
      <dgm:spPr/>
    </dgm:pt>
    <dgm:pt modelId="{85B2C10F-6688-4BD5-95CD-73E841E4F8E4}" type="pres">
      <dgm:prSet presAssocID="{3F48000D-A33F-4240-A58F-1E4D18F16708}" presName="parentText" presStyleLbl="alignNode1" presStyleIdx="0" presStyleCnt="6">
        <dgm:presLayoutVars>
          <dgm:chMax val="1"/>
          <dgm:bulletEnabled val="1"/>
        </dgm:presLayoutVars>
      </dgm:prSet>
      <dgm:spPr/>
    </dgm:pt>
    <dgm:pt modelId="{FC08C483-A914-4BD4-ADCE-91023467BD6A}" type="pres">
      <dgm:prSet presAssocID="{3F48000D-A33F-4240-A58F-1E4D18F16708}" presName="descendantText" presStyleLbl="alignAcc1" presStyleIdx="0" presStyleCnt="6">
        <dgm:presLayoutVars>
          <dgm:bulletEnabled val="1"/>
        </dgm:presLayoutVars>
      </dgm:prSet>
      <dgm:spPr/>
    </dgm:pt>
    <dgm:pt modelId="{C2F15F3E-A33A-48F0-BC5A-56F3193CFFDA}" type="pres">
      <dgm:prSet presAssocID="{A336139E-7663-4710-BA22-16DF1661E7BE}" presName="sp" presStyleCnt="0"/>
      <dgm:spPr/>
    </dgm:pt>
    <dgm:pt modelId="{8F7DEB46-5D22-4F2E-B466-E3898961C2BA}" type="pres">
      <dgm:prSet presAssocID="{8A584A8F-78F3-4CD3-99D4-7C7D623EDC44}" presName="composite" presStyleCnt="0"/>
      <dgm:spPr/>
    </dgm:pt>
    <dgm:pt modelId="{6475F0C3-A3F0-4EF4-AC7C-73A1877A0F7C}" type="pres">
      <dgm:prSet presAssocID="{8A584A8F-78F3-4CD3-99D4-7C7D623EDC44}" presName="parentText" presStyleLbl="alignNode1" presStyleIdx="1" presStyleCnt="6">
        <dgm:presLayoutVars>
          <dgm:chMax val="1"/>
          <dgm:bulletEnabled val="1"/>
        </dgm:presLayoutVars>
      </dgm:prSet>
      <dgm:spPr/>
    </dgm:pt>
    <dgm:pt modelId="{D22861BF-EE06-4B52-8CF8-2255568B922B}" type="pres">
      <dgm:prSet presAssocID="{8A584A8F-78F3-4CD3-99D4-7C7D623EDC44}" presName="descendantText" presStyleLbl="alignAcc1" presStyleIdx="1" presStyleCnt="6">
        <dgm:presLayoutVars>
          <dgm:bulletEnabled val="1"/>
        </dgm:presLayoutVars>
      </dgm:prSet>
      <dgm:spPr/>
    </dgm:pt>
    <dgm:pt modelId="{36C8647A-531D-4B83-BCED-270EB94AEE0A}" type="pres">
      <dgm:prSet presAssocID="{451952F6-3957-419D-A847-B0EE04D2A096}" presName="sp" presStyleCnt="0"/>
      <dgm:spPr/>
    </dgm:pt>
    <dgm:pt modelId="{3339C26A-C7BA-4910-AD54-4FF329EC281F}" type="pres">
      <dgm:prSet presAssocID="{0A7A5A5E-5125-4F62-9430-A6996B730B06}" presName="composite" presStyleCnt="0"/>
      <dgm:spPr/>
    </dgm:pt>
    <dgm:pt modelId="{508AC277-3D89-430F-90F8-A66CBACA1AB8}" type="pres">
      <dgm:prSet presAssocID="{0A7A5A5E-5125-4F62-9430-A6996B730B06}" presName="parentText" presStyleLbl="alignNode1" presStyleIdx="2" presStyleCnt="6">
        <dgm:presLayoutVars>
          <dgm:chMax val="1"/>
          <dgm:bulletEnabled val="1"/>
        </dgm:presLayoutVars>
      </dgm:prSet>
      <dgm:spPr/>
    </dgm:pt>
    <dgm:pt modelId="{E79EFB22-2910-4175-B6A6-178750BC04E0}" type="pres">
      <dgm:prSet presAssocID="{0A7A5A5E-5125-4F62-9430-A6996B730B06}" presName="descendantText" presStyleLbl="alignAcc1" presStyleIdx="2" presStyleCnt="6" custLinFactNeighborX="0" custLinFactNeighborY="0">
        <dgm:presLayoutVars>
          <dgm:bulletEnabled val="1"/>
        </dgm:presLayoutVars>
      </dgm:prSet>
      <dgm:spPr/>
    </dgm:pt>
    <dgm:pt modelId="{5EA7304D-C8F4-4F41-B0D7-48180258AE10}" type="pres">
      <dgm:prSet presAssocID="{E8078A95-5986-4320-B773-4634EF4EF53C}" presName="sp" presStyleCnt="0"/>
      <dgm:spPr/>
    </dgm:pt>
    <dgm:pt modelId="{B629B7C6-C006-4C38-8971-79ADB53EE1DD}" type="pres">
      <dgm:prSet presAssocID="{A1167B33-0A7A-4876-B464-A5C51F1D46A2}" presName="composite" presStyleCnt="0"/>
      <dgm:spPr/>
    </dgm:pt>
    <dgm:pt modelId="{B7F5C560-06CB-4FBD-92C5-D501D3FBB3CD}" type="pres">
      <dgm:prSet presAssocID="{A1167B33-0A7A-4876-B464-A5C51F1D46A2}" presName="parentText" presStyleLbl="alignNode1" presStyleIdx="3" presStyleCnt="6">
        <dgm:presLayoutVars>
          <dgm:chMax val="1"/>
          <dgm:bulletEnabled val="1"/>
        </dgm:presLayoutVars>
      </dgm:prSet>
      <dgm:spPr/>
    </dgm:pt>
    <dgm:pt modelId="{6DFCD8D4-F78E-4EE5-926A-DC79E008F073}" type="pres">
      <dgm:prSet presAssocID="{A1167B33-0A7A-4876-B464-A5C51F1D46A2}" presName="descendantText" presStyleLbl="alignAcc1" presStyleIdx="3" presStyleCnt="6">
        <dgm:presLayoutVars>
          <dgm:bulletEnabled val="1"/>
        </dgm:presLayoutVars>
      </dgm:prSet>
      <dgm:spPr/>
    </dgm:pt>
    <dgm:pt modelId="{3FF76DAE-7F22-4DF0-AAC2-63483DA643FE}" type="pres">
      <dgm:prSet presAssocID="{218C423A-CFCF-4872-A248-9AA6826BBC27}" presName="sp" presStyleCnt="0"/>
      <dgm:spPr/>
    </dgm:pt>
    <dgm:pt modelId="{C7354707-2234-4B09-BB31-FBCC36B91DA8}" type="pres">
      <dgm:prSet presAssocID="{160E358A-88D1-4A94-83A4-88EBA3D13B19}" presName="composite" presStyleCnt="0"/>
      <dgm:spPr/>
    </dgm:pt>
    <dgm:pt modelId="{EEABE662-B063-4D36-9EDB-FE7E8026346B}" type="pres">
      <dgm:prSet presAssocID="{160E358A-88D1-4A94-83A4-88EBA3D13B19}" presName="parentText" presStyleLbl="alignNode1" presStyleIdx="4" presStyleCnt="6" custLinFactNeighborY="0">
        <dgm:presLayoutVars>
          <dgm:chMax val="1"/>
          <dgm:bulletEnabled val="1"/>
        </dgm:presLayoutVars>
      </dgm:prSet>
      <dgm:spPr/>
    </dgm:pt>
    <dgm:pt modelId="{E4156935-CDCA-43E8-BAEB-4E795559F713}" type="pres">
      <dgm:prSet presAssocID="{160E358A-88D1-4A94-83A4-88EBA3D13B19}" presName="descendantText" presStyleLbl="alignAcc1" presStyleIdx="4" presStyleCnt="6">
        <dgm:presLayoutVars>
          <dgm:bulletEnabled val="1"/>
        </dgm:presLayoutVars>
      </dgm:prSet>
      <dgm:spPr/>
    </dgm:pt>
    <dgm:pt modelId="{E5EBD3A6-FDF3-4A06-9254-3556EEF64607}" type="pres">
      <dgm:prSet presAssocID="{1E4A7D99-9E32-4B1C-81E4-F98AFD4C4DEA}" presName="sp" presStyleCnt="0"/>
      <dgm:spPr/>
    </dgm:pt>
    <dgm:pt modelId="{4583D964-6F99-402C-824D-9C34A99C5EAE}" type="pres">
      <dgm:prSet presAssocID="{E034B23C-404D-481E-8B4E-3EBE0E33D890}" presName="composite" presStyleCnt="0"/>
      <dgm:spPr/>
    </dgm:pt>
    <dgm:pt modelId="{361E2E1F-51AA-4D1D-99DB-B71521798614}" type="pres">
      <dgm:prSet presAssocID="{E034B23C-404D-481E-8B4E-3EBE0E33D890}" presName="parentText" presStyleLbl="alignNode1" presStyleIdx="5" presStyleCnt="6">
        <dgm:presLayoutVars>
          <dgm:chMax val="1"/>
          <dgm:bulletEnabled val="1"/>
        </dgm:presLayoutVars>
      </dgm:prSet>
      <dgm:spPr/>
    </dgm:pt>
    <dgm:pt modelId="{F6A2FDCF-74E3-4251-B2BC-75351CBA10A3}" type="pres">
      <dgm:prSet presAssocID="{E034B23C-404D-481E-8B4E-3EBE0E33D890}" presName="descendantText" presStyleLbl="alignAcc1" presStyleIdx="5" presStyleCnt="6">
        <dgm:presLayoutVars>
          <dgm:bulletEnabled val="1"/>
        </dgm:presLayoutVars>
      </dgm:prSet>
      <dgm:spPr/>
    </dgm:pt>
  </dgm:ptLst>
  <dgm:cxnLst>
    <dgm:cxn modelId="{CB810B0F-C163-481E-AB17-76C15F240953}" srcId="{0C8D973A-849D-4377-97EE-69317436A7FA}" destId="{A1167B33-0A7A-4876-B464-A5C51F1D46A2}" srcOrd="3" destOrd="0" parTransId="{F5E4CB12-7B9F-4EAF-B804-A9AA7B73CB3E}" sibTransId="{218C423A-CFCF-4872-A248-9AA6826BBC27}"/>
    <dgm:cxn modelId="{44D35012-E96F-45FE-A59D-51B2FC0E2809}" type="presOf" srcId="{0A7A5A5E-5125-4F62-9430-A6996B730B06}" destId="{508AC277-3D89-430F-90F8-A66CBACA1AB8}" srcOrd="0" destOrd="0" presId="urn:microsoft.com/office/officeart/2005/8/layout/chevron2"/>
    <dgm:cxn modelId="{8CCB8A19-065A-4601-AD0A-154E5DF684CA}" srcId="{0C8D973A-849D-4377-97EE-69317436A7FA}" destId="{0A7A5A5E-5125-4F62-9430-A6996B730B06}" srcOrd="2" destOrd="0" parTransId="{42FC205A-28AA-48C5-BCE9-291AF0361547}" sibTransId="{E8078A95-5986-4320-B773-4634EF4EF53C}"/>
    <dgm:cxn modelId="{8C0AD31B-94E7-40C4-8244-FFDD0967972A}" type="presOf" srcId="{A1167B33-0A7A-4876-B464-A5C51F1D46A2}" destId="{B7F5C560-06CB-4FBD-92C5-D501D3FBB3CD}" srcOrd="0" destOrd="0" presId="urn:microsoft.com/office/officeart/2005/8/layout/chevron2"/>
    <dgm:cxn modelId="{F984D72B-23A7-480E-AD9E-B56DA9A238A0}" type="presOf" srcId="{3BE82EA1-D4FA-414E-9007-7D9F09AF26D3}" destId="{E4156935-CDCA-43E8-BAEB-4E795559F713}" srcOrd="0" destOrd="0" presId="urn:microsoft.com/office/officeart/2005/8/layout/chevron2"/>
    <dgm:cxn modelId="{0133182C-FE14-4792-8DBF-9D2A6FF766F4}" type="presOf" srcId="{67278879-110B-4EF2-8680-A4E5CE9FA503}" destId="{E79EFB22-2910-4175-B6A6-178750BC04E0}" srcOrd="0" destOrd="0" presId="urn:microsoft.com/office/officeart/2005/8/layout/chevron2"/>
    <dgm:cxn modelId="{9A384B31-1C5E-4E81-BF8F-30837DD54439}" srcId="{0C8D973A-849D-4377-97EE-69317436A7FA}" destId="{8A584A8F-78F3-4CD3-99D4-7C7D623EDC44}" srcOrd="1" destOrd="0" parTransId="{CDF45C87-47D8-4C73-9A66-AFB73A28DD74}" sibTransId="{451952F6-3957-419D-A847-B0EE04D2A096}"/>
    <dgm:cxn modelId="{06E6F639-2CF5-43B2-9B8D-1FDF1A6373F6}" srcId="{A1167B33-0A7A-4876-B464-A5C51F1D46A2}" destId="{7592E6F7-861E-431B-ABC1-D5851F1A0499}" srcOrd="0" destOrd="0" parTransId="{00A2F3E0-9ED0-4DEF-9E6B-B5ACBE4B3675}" sibTransId="{F4C2CBC0-FF35-4BE9-B350-BA2952D4CA19}"/>
    <dgm:cxn modelId="{F4252365-1606-4982-B7E2-5639C0C6686A}" type="presOf" srcId="{160E358A-88D1-4A94-83A4-88EBA3D13B19}" destId="{EEABE662-B063-4D36-9EDB-FE7E8026346B}" srcOrd="0" destOrd="0" presId="urn:microsoft.com/office/officeart/2005/8/layout/chevron2"/>
    <dgm:cxn modelId="{1E3E7E4F-4E0A-47ED-A007-B3D24E010BD5}" type="presOf" srcId="{42E0774D-808A-4A12-9E1D-4A49CF4CA9E5}" destId="{FC08C483-A914-4BD4-ADCE-91023467BD6A}" srcOrd="0" destOrd="0" presId="urn:microsoft.com/office/officeart/2005/8/layout/chevron2"/>
    <dgm:cxn modelId="{9FEDC753-4CF0-45C1-8D0C-1AE4608C6531}" srcId="{3F48000D-A33F-4240-A58F-1E4D18F16708}" destId="{42E0774D-808A-4A12-9E1D-4A49CF4CA9E5}" srcOrd="0" destOrd="0" parTransId="{74CE663E-0870-48CC-A5FD-9C640F407226}" sibTransId="{BD184FCC-4CF3-417A-8F82-B820EF466717}"/>
    <dgm:cxn modelId="{2C457279-223A-4B3B-872A-7677C941377D}" type="presOf" srcId="{3F48000D-A33F-4240-A58F-1E4D18F16708}" destId="{85B2C10F-6688-4BD5-95CD-73E841E4F8E4}" srcOrd="0" destOrd="0" presId="urn:microsoft.com/office/officeart/2005/8/layout/chevron2"/>
    <dgm:cxn modelId="{2B00A78D-258F-4310-8E20-C8ADA9342FD2}" type="presOf" srcId="{CF30E1F1-A451-40C1-8E23-CEB780769785}" destId="{F6A2FDCF-74E3-4251-B2BC-75351CBA10A3}" srcOrd="0" destOrd="0" presId="urn:microsoft.com/office/officeart/2005/8/layout/chevron2"/>
    <dgm:cxn modelId="{8809F690-EFEE-4D75-8380-CD07BF72499F}" srcId="{8A584A8F-78F3-4CD3-99D4-7C7D623EDC44}" destId="{46ECA1BB-494B-4C0C-9127-59F988B6D045}" srcOrd="0" destOrd="0" parTransId="{E25463D2-554D-44FB-B57C-10E5A3B60D15}" sibTransId="{1EEC6966-0298-4914-9F14-57CCCEFDF845}"/>
    <dgm:cxn modelId="{AD8BAC94-B44B-464A-B9D5-CCD8D104C571}" srcId="{0A7A5A5E-5125-4F62-9430-A6996B730B06}" destId="{67278879-110B-4EF2-8680-A4E5CE9FA503}" srcOrd="0" destOrd="0" parTransId="{42824060-9077-476E-BE0C-BA1BF44A665E}" sibTransId="{FA46A647-781D-4394-8DB9-AEE036319F6D}"/>
    <dgm:cxn modelId="{52635F97-4716-47BD-A7DA-61DD64643F25}" srcId="{E034B23C-404D-481E-8B4E-3EBE0E33D890}" destId="{CF30E1F1-A451-40C1-8E23-CEB780769785}" srcOrd="0" destOrd="0" parTransId="{7A497C2F-C7A4-466A-8E95-1734B9E13AD7}" sibTransId="{1FDFFD48-CC40-4736-B8F8-3FA91D26F543}"/>
    <dgm:cxn modelId="{73FFBFAF-5DFC-4285-9C3E-9E49D444761D}" type="presOf" srcId="{46ECA1BB-494B-4C0C-9127-59F988B6D045}" destId="{D22861BF-EE06-4B52-8CF8-2255568B922B}" srcOrd="0" destOrd="0" presId="urn:microsoft.com/office/officeart/2005/8/layout/chevron2"/>
    <dgm:cxn modelId="{7074F3AF-A172-4851-AD18-A1B4359DB091}" type="presOf" srcId="{8A584A8F-78F3-4CD3-99D4-7C7D623EDC44}" destId="{6475F0C3-A3F0-4EF4-AC7C-73A1877A0F7C}" srcOrd="0" destOrd="0" presId="urn:microsoft.com/office/officeart/2005/8/layout/chevron2"/>
    <dgm:cxn modelId="{836CD7B8-DA16-4F40-A7DF-D50618AB06A2}" type="presOf" srcId="{0C8D973A-849D-4377-97EE-69317436A7FA}" destId="{BE7B2100-3AF4-47BD-BD3B-78BC03E436E0}" srcOrd="0" destOrd="0" presId="urn:microsoft.com/office/officeart/2005/8/layout/chevron2"/>
    <dgm:cxn modelId="{339A9DBB-E115-4BDD-B6EC-3F3EAA6E8D50}" srcId="{0C8D973A-849D-4377-97EE-69317436A7FA}" destId="{160E358A-88D1-4A94-83A4-88EBA3D13B19}" srcOrd="4" destOrd="0" parTransId="{E948EE68-3477-4E2D-95B1-89ABF5D4EEFB}" sibTransId="{1E4A7D99-9E32-4B1C-81E4-F98AFD4C4DEA}"/>
    <dgm:cxn modelId="{7172C1D2-2B95-43D5-A78E-5F0CD0E330E6}" type="presOf" srcId="{E034B23C-404D-481E-8B4E-3EBE0E33D890}" destId="{361E2E1F-51AA-4D1D-99DB-B71521798614}" srcOrd="0" destOrd="0" presId="urn:microsoft.com/office/officeart/2005/8/layout/chevron2"/>
    <dgm:cxn modelId="{E4BFCAE1-FB46-46A4-850A-7D5AEEA67B61}" srcId="{0C8D973A-849D-4377-97EE-69317436A7FA}" destId="{3F48000D-A33F-4240-A58F-1E4D18F16708}" srcOrd="0" destOrd="0" parTransId="{56CE28BD-4CBA-47A7-8638-ABADC63777FF}" sibTransId="{A336139E-7663-4710-BA22-16DF1661E7BE}"/>
    <dgm:cxn modelId="{D2A940E5-A124-4550-81A7-C29AAB0EB066}" srcId="{160E358A-88D1-4A94-83A4-88EBA3D13B19}" destId="{3BE82EA1-D4FA-414E-9007-7D9F09AF26D3}" srcOrd="0" destOrd="0" parTransId="{E7BA29DC-4589-44FA-AE2F-029F16ECD48E}" sibTransId="{9C29A3F3-9A85-4A30-809A-67F0D9218586}"/>
    <dgm:cxn modelId="{BB328AF5-2D52-40DC-A990-0E6B7FDF98E3}" srcId="{0C8D973A-849D-4377-97EE-69317436A7FA}" destId="{E034B23C-404D-481E-8B4E-3EBE0E33D890}" srcOrd="5" destOrd="0" parTransId="{3127C9BF-4D06-446C-B68F-B491B13E3C5E}" sibTransId="{0996ADBB-73CD-437F-B881-CAFD2A77E91B}"/>
    <dgm:cxn modelId="{4051C1F9-1E5C-4D9D-8C5B-EF9CE489F511}" type="presOf" srcId="{7592E6F7-861E-431B-ABC1-D5851F1A0499}" destId="{6DFCD8D4-F78E-4EE5-926A-DC79E008F073}" srcOrd="0" destOrd="0" presId="urn:microsoft.com/office/officeart/2005/8/layout/chevron2"/>
    <dgm:cxn modelId="{D340C3DD-BA7D-4148-8EDD-16667AE03269}" type="presParOf" srcId="{BE7B2100-3AF4-47BD-BD3B-78BC03E436E0}" destId="{3FDE4E71-CD5B-44F9-B84B-6A002FDBCE97}" srcOrd="0" destOrd="0" presId="urn:microsoft.com/office/officeart/2005/8/layout/chevron2"/>
    <dgm:cxn modelId="{1E6ADB2D-B4D4-4BB7-B2B3-B8C2CE8E01AC}" type="presParOf" srcId="{3FDE4E71-CD5B-44F9-B84B-6A002FDBCE97}" destId="{85B2C10F-6688-4BD5-95CD-73E841E4F8E4}" srcOrd="0" destOrd="0" presId="urn:microsoft.com/office/officeart/2005/8/layout/chevron2"/>
    <dgm:cxn modelId="{30E9D932-DB1B-4210-8777-6107676610A9}" type="presParOf" srcId="{3FDE4E71-CD5B-44F9-B84B-6A002FDBCE97}" destId="{FC08C483-A914-4BD4-ADCE-91023467BD6A}" srcOrd="1" destOrd="0" presId="urn:microsoft.com/office/officeart/2005/8/layout/chevron2"/>
    <dgm:cxn modelId="{86FA278F-E8BB-4F81-96CD-311395B1E123}" type="presParOf" srcId="{BE7B2100-3AF4-47BD-BD3B-78BC03E436E0}" destId="{C2F15F3E-A33A-48F0-BC5A-56F3193CFFDA}" srcOrd="1" destOrd="0" presId="urn:microsoft.com/office/officeart/2005/8/layout/chevron2"/>
    <dgm:cxn modelId="{CE864F4C-D942-4729-BAFE-CE51921FBC4D}" type="presParOf" srcId="{BE7B2100-3AF4-47BD-BD3B-78BC03E436E0}" destId="{8F7DEB46-5D22-4F2E-B466-E3898961C2BA}" srcOrd="2" destOrd="0" presId="urn:microsoft.com/office/officeart/2005/8/layout/chevron2"/>
    <dgm:cxn modelId="{CBCD8C7A-9C5C-4F2D-AEE3-F05B05E49FA1}" type="presParOf" srcId="{8F7DEB46-5D22-4F2E-B466-E3898961C2BA}" destId="{6475F0C3-A3F0-4EF4-AC7C-73A1877A0F7C}" srcOrd="0" destOrd="0" presId="urn:microsoft.com/office/officeart/2005/8/layout/chevron2"/>
    <dgm:cxn modelId="{C5EFCEF0-AE7F-43F8-9EE3-AB3F68156FBD}" type="presParOf" srcId="{8F7DEB46-5D22-4F2E-B466-E3898961C2BA}" destId="{D22861BF-EE06-4B52-8CF8-2255568B922B}" srcOrd="1" destOrd="0" presId="urn:microsoft.com/office/officeart/2005/8/layout/chevron2"/>
    <dgm:cxn modelId="{AF3DC45F-8DEF-481D-8F04-208B9D1FF74F}" type="presParOf" srcId="{BE7B2100-3AF4-47BD-BD3B-78BC03E436E0}" destId="{36C8647A-531D-4B83-BCED-270EB94AEE0A}" srcOrd="3" destOrd="0" presId="urn:microsoft.com/office/officeart/2005/8/layout/chevron2"/>
    <dgm:cxn modelId="{781C8F78-522F-4DC7-A753-E1B3A680956C}" type="presParOf" srcId="{BE7B2100-3AF4-47BD-BD3B-78BC03E436E0}" destId="{3339C26A-C7BA-4910-AD54-4FF329EC281F}" srcOrd="4" destOrd="0" presId="urn:microsoft.com/office/officeart/2005/8/layout/chevron2"/>
    <dgm:cxn modelId="{3607F54A-8462-4B89-BB0A-F03E5C470922}" type="presParOf" srcId="{3339C26A-C7BA-4910-AD54-4FF329EC281F}" destId="{508AC277-3D89-430F-90F8-A66CBACA1AB8}" srcOrd="0" destOrd="0" presId="urn:microsoft.com/office/officeart/2005/8/layout/chevron2"/>
    <dgm:cxn modelId="{3414BBAC-037D-411D-A156-03991FBF6687}" type="presParOf" srcId="{3339C26A-C7BA-4910-AD54-4FF329EC281F}" destId="{E79EFB22-2910-4175-B6A6-178750BC04E0}" srcOrd="1" destOrd="0" presId="urn:microsoft.com/office/officeart/2005/8/layout/chevron2"/>
    <dgm:cxn modelId="{73B5B8AF-47D1-4C68-BC32-594291414090}" type="presParOf" srcId="{BE7B2100-3AF4-47BD-BD3B-78BC03E436E0}" destId="{5EA7304D-C8F4-4F41-B0D7-48180258AE10}" srcOrd="5" destOrd="0" presId="urn:microsoft.com/office/officeart/2005/8/layout/chevron2"/>
    <dgm:cxn modelId="{A21D05CE-7D1F-4DA9-8A96-3BBBCA883E88}" type="presParOf" srcId="{BE7B2100-3AF4-47BD-BD3B-78BC03E436E0}" destId="{B629B7C6-C006-4C38-8971-79ADB53EE1DD}" srcOrd="6" destOrd="0" presId="urn:microsoft.com/office/officeart/2005/8/layout/chevron2"/>
    <dgm:cxn modelId="{63B5EE0A-ED57-4DBA-95E7-BA6BA407D822}" type="presParOf" srcId="{B629B7C6-C006-4C38-8971-79ADB53EE1DD}" destId="{B7F5C560-06CB-4FBD-92C5-D501D3FBB3CD}" srcOrd="0" destOrd="0" presId="urn:microsoft.com/office/officeart/2005/8/layout/chevron2"/>
    <dgm:cxn modelId="{978D3CEF-092F-4C37-B268-6AD70BCE19CF}" type="presParOf" srcId="{B629B7C6-C006-4C38-8971-79ADB53EE1DD}" destId="{6DFCD8D4-F78E-4EE5-926A-DC79E008F073}" srcOrd="1" destOrd="0" presId="urn:microsoft.com/office/officeart/2005/8/layout/chevron2"/>
    <dgm:cxn modelId="{D78E47B8-740C-401F-A025-FD4029A27668}" type="presParOf" srcId="{BE7B2100-3AF4-47BD-BD3B-78BC03E436E0}" destId="{3FF76DAE-7F22-4DF0-AAC2-63483DA643FE}" srcOrd="7" destOrd="0" presId="urn:microsoft.com/office/officeart/2005/8/layout/chevron2"/>
    <dgm:cxn modelId="{25C0B203-C0B5-424D-BDE9-2A246ABF42B4}" type="presParOf" srcId="{BE7B2100-3AF4-47BD-BD3B-78BC03E436E0}" destId="{C7354707-2234-4B09-BB31-FBCC36B91DA8}" srcOrd="8" destOrd="0" presId="urn:microsoft.com/office/officeart/2005/8/layout/chevron2"/>
    <dgm:cxn modelId="{5D0C70C5-7109-433B-818D-65B1A2C90C5D}" type="presParOf" srcId="{C7354707-2234-4B09-BB31-FBCC36B91DA8}" destId="{EEABE662-B063-4D36-9EDB-FE7E8026346B}" srcOrd="0" destOrd="0" presId="urn:microsoft.com/office/officeart/2005/8/layout/chevron2"/>
    <dgm:cxn modelId="{DEBCB01A-DA22-4F37-9FC9-319FB3658EEA}" type="presParOf" srcId="{C7354707-2234-4B09-BB31-FBCC36B91DA8}" destId="{E4156935-CDCA-43E8-BAEB-4E795559F713}" srcOrd="1" destOrd="0" presId="urn:microsoft.com/office/officeart/2005/8/layout/chevron2"/>
    <dgm:cxn modelId="{458EFEA4-D8B6-4A5B-AAC5-313F928C926D}" type="presParOf" srcId="{BE7B2100-3AF4-47BD-BD3B-78BC03E436E0}" destId="{E5EBD3A6-FDF3-4A06-9254-3556EEF64607}" srcOrd="9" destOrd="0" presId="urn:microsoft.com/office/officeart/2005/8/layout/chevron2"/>
    <dgm:cxn modelId="{C32C7C2A-C3A9-48D3-910E-2C7E2E799BE3}" type="presParOf" srcId="{BE7B2100-3AF4-47BD-BD3B-78BC03E436E0}" destId="{4583D964-6F99-402C-824D-9C34A99C5EAE}" srcOrd="10" destOrd="0" presId="urn:microsoft.com/office/officeart/2005/8/layout/chevron2"/>
    <dgm:cxn modelId="{CD15A7D5-8B11-47D0-98DE-02510D8867C5}" type="presParOf" srcId="{4583D964-6F99-402C-824D-9C34A99C5EAE}" destId="{361E2E1F-51AA-4D1D-99DB-B71521798614}" srcOrd="0" destOrd="0" presId="urn:microsoft.com/office/officeart/2005/8/layout/chevron2"/>
    <dgm:cxn modelId="{02B80252-B963-4DF3-A27F-1A1E2C9B5D37}" type="presParOf" srcId="{4583D964-6F99-402C-824D-9C34A99C5EAE}" destId="{F6A2FDCF-74E3-4251-B2BC-75351CBA10A3}"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B2C10F-6688-4BD5-95CD-73E841E4F8E4}">
      <dsp:nvSpPr>
        <dsp:cNvPr id="0" name=""/>
        <dsp:cNvSpPr/>
      </dsp:nvSpPr>
      <dsp:spPr>
        <a:xfrm rot="5400000">
          <a:off x="-140225" y="142928"/>
          <a:ext cx="934837" cy="654386"/>
        </a:xfrm>
        <a:prstGeom prst="chevron">
          <a:avLst/>
        </a:prstGeom>
        <a:gradFill rotWithShape="0">
          <a:gsLst>
            <a:gs pos="0">
              <a:schemeClr val="accent4">
                <a:alpha val="90000"/>
                <a:hueOff val="0"/>
                <a:satOff val="0"/>
                <a:lumOff val="0"/>
                <a:alphaOff val="0"/>
                <a:shade val="51000"/>
                <a:satMod val="130000"/>
              </a:schemeClr>
            </a:gs>
            <a:gs pos="80000">
              <a:schemeClr val="accent4">
                <a:alpha val="90000"/>
                <a:hueOff val="0"/>
                <a:satOff val="0"/>
                <a:lumOff val="0"/>
                <a:alphaOff val="0"/>
                <a:shade val="93000"/>
                <a:satMod val="130000"/>
              </a:schemeClr>
            </a:gs>
            <a:gs pos="100000">
              <a:schemeClr val="accent4">
                <a:alpha val="90000"/>
                <a:hueOff val="0"/>
                <a:satOff val="0"/>
                <a:lumOff val="0"/>
                <a:alphaOff val="0"/>
                <a:shade val="94000"/>
                <a:satMod val="135000"/>
              </a:schemeClr>
            </a:gs>
          </a:gsLst>
          <a:lin ang="16200000" scaled="0"/>
        </a:gradFill>
        <a:ln w="9525" cap="flat" cmpd="sng" algn="ctr">
          <a:solidFill>
            <a:schemeClr val="accent4">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kern="1200" dirty="0"/>
            <a:t>1</a:t>
          </a:r>
        </a:p>
      </dsp:txBody>
      <dsp:txXfrm rot="-5400000">
        <a:off x="1" y="329895"/>
        <a:ext cx="654386" cy="280451"/>
      </dsp:txXfrm>
    </dsp:sp>
    <dsp:sp modelId="{FC08C483-A914-4BD4-ADCE-91023467BD6A}">
      <dsp:nvSpPr>
        <dsp:cNvPr id="0" name=""/>
        <dsp:cNvSpPr/>
      </dsp:nvSpPr>
      <dsp:spPr>
        <a:xfrm rot="5400000">
          <a:off x="4406685" y="-3749596"/>
          <a:ext cx="607644" cy="8112242"/>
        </a:xfrm>
        <a:prstGeom prst="round2SameRect">
          <a:avLst/>
        </a:prstGeom>
        <a:solidFill>
          <a:schemeClr val="lt1">
            <a:alpha val="90000"/>
            <a:hueOff val="0"/>
            <a:satOff val="0"/>
            <a:lumOff val="0"/>
            <a:alphaOff val="0"/>
          </a:schemeClr>
        </a:solidFill>
        <a:ln w="9525" cap="flat" cmpd="sng" algn="ctr">
          <a:solidFill>
            <a:schemeClr val="accent4">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fr-FR" sz="1800" kern="1200" dirty="0">
              <a:solidFill>
                <a:srgbClr val="92D050"/>
              </a:solidFill>
              <a:latin typeface="Verdana" panose="020B0604030504040204" pitchFamily="34" charset="0"/>
              <a:ea typeface="Verdana" panose="020B0604030504040204" pitchFamily="34" charset="0"/>
            </a:rPr>
            <a:t>A</a:t>
          </a:r>
          <a:r>
            <a:rPr lang="fr-FR" sz="1800" kern="1200" baseline="0" dirty="0">
              <a:solidFill>
                <a:srgbClr val="92D050"/>
              </a:solidFill>
              <a:latin typeface="Verdana" panose="020B0604030504040204" pitchFamily="34" charset="0"/>
              <a:ea typeface="Verdana" panose="020B0604030504040204" pitchFamily="34" charset="0"/>
            </a:rPr>
            <a:t> quoi sert le stage</a:t>
          </a:r>
          <a:endParaRPr lang="fr-FR" sz="1800" kern="1200" dirty="0">
            <a:solidFill>
              <a:srgbClr val="92D050"/>
            </a:solidFill>
            <a:latin typeface="Verdana" panose="020B0604030504040204" pitchFamily="34" charset="0"/>
            <a:ea typeface="Verdana" panose="020B0604030504040204" pitchFamily="34" charset="0"/>
          </a:endParaRPr>
        </a:p>
      </dsp:txBody>
      <dsp:txXfrm rot="-5400000">
        <a:off x="654387" y="32365"/>
        <a:ext cx="8082579" cy="548318"/>
      </dsp:txXfrm>
    </dsp:sp>
    <dsp:sp modelId="{6475F0C3-A3F0-4EF4-AC7C-73A1877A0F7C}">
      <dsp:nvSpPr>
        <dsp:cNvPr id="0" name=""/>
        <dsp:cNvSpPr/>
      </dsp:nvSpPr>
      <dsp:spPr>
        <a:xfrm rot="5400000">
          <a:off x="-140225" y="980072"/>
          <a:ext cx="934837" cy="654386"/>
        </a:xfrm>
        <a:prstGeom prst="chevron">
          <a:avLst/>
        </a:prstGeom>
        <a:gradFill rotWithShape="0">
          <a:gsLst>
            <a:gs pos="0">
              <a:schemeClr val="accent4">
                <a:alpha val="90000"/>
                <a:hueOff val="0"/>
                <a:satOff val="0"/>
                <a:lumOff val="0"/>
                <a:alphaOff val="-8000"/>
                <a:shade val="51000"/>
                <a:satMod val="130000"/>
              </a:schemeClr>
            </a:gs>
            <a:gs pos="80000">
              <a:schemeClr val="accent4">
                <a:alpha val="90000"/>
                <a:hueOff val="0"/>
                <a:satOff val="0"/>
                <a:lumOff val="0"/>
                <a:alphaOff val="-8000"/>
                <a:shade val="93000"/>
                <a:satMod val="130000"/>
              </a:schemeClr>
            </a:gs>
            <a:gs pos="100000">
              <a:schemeClr val="accent4">
                <a:alpha val="90000"/>
                <a:hueOff val="0"/>
                <a:satOff val="0"/>
                <a:lumOff val="0"/>
                <a:alphaOff val="-8000"/>
                <a:shade val="94000"/>
                <a:satMod val="135000"/>
              </a:schemeClr>
            </a:gs>
          </a:gsLst>
          <a:lin ang="16200000" scaled="0"/>
        </a:gradFill>
        <a:ln w="9525" cap="flat" cmpd="sng" algn="ctr">
          <a:solidFill>
            <a:schemeClr val="accent4">
              <a:alpha val="90000"/>
              <a:hueOff val="0"/>
              <a:satOff val="0"/>
              <a:lumOff val="0"/>
              <a:alphaOff val="-800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kern="1200" dirty="0"/>
            <a:t>2</a:t>
          </a:r>
        </a:p>
      </dsp:txBody>
      <dsp:txXfrm rot="-5400000">
        <a:off x="1" y="1167039"/>
        <a:ext cx="654386" cy="280451"/>
      </dsp:txXfrm>
    </dsp:sp>
    <dsp:sp modelId="{D22861BF-EE06-4B52-8CF8-2255568B922B}">
      <dsp:nvSpPr>
        <dsp:cNvPr id="0" name=""/>
        <dsp:cNvSpPr/>
      </dsp:nvSpPr>
      <dsp:spPr>
        <a:xfrm rot="5400000">
          <a:off x="4406685" y="-2912452"/>
          <a:ext cx="607644" cy="8112242"/>
        </a:xfrm>
        <a:prstGeom prst="round2SameRect">
          <a:avLst/>
        </a:prstGeom>
        <a:solidFill>
          <a:schemeClr val="lt1">
            <a:alpha val="90000"/>
            <a:hueOff val="0"/>
            <a:satOff val="0"/>
            <a:lumOff val="0"/>
            <a:alphaOff val="0"/>
          </a:schemeClr>
        </a:solidFill>
        <a:ln w="9525" cap="flat" cmpd="sng" algn="ctr">
          <a:solidFill>
            <a:schemeClr val="accent4">
              <a:alpha val="90000"/>
              <a:hueOff val="0"/>
              <a:satOff val="0"/>
              <a:lumOff val="0"/>
              <a:alphaOff val="-800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fr-FR" sz="1800" kern="1200" dirty="0">
              <a:solidFill>
                <a:srgbClr val="92D050"/>
              </a:solidFill>
              <a:latin typeface="Verdana" panose="020B0604030504040204" pitchFamily="34" charset="0"/>
              <a:ea typeface="Verdana" panose="020B0604030504040204" pitchFamily="34" charset="0"/>
            </a:rPr>
            <a:t>Qui peut être stagiaire </a:t>
          </a:r>
        </a:p>
      </dsp:txBody>
      <dsp:txXfrm rot="-5400000">
        <a:off x="654387" y="869509"/>
        <a:ext cx="8082579" cy="548318"/>
      </dsp:txXfrm>
    </dsp:sp>
    <dsp:sp modelId="{508AC277-3D89-430F-90F8-A66CBACA1AB8}">
      <dsp:nvSpPr>
        <dsp:cNvPr id="0" name=""/>
        <dsp:cNvSpPr/>
      </dsp:nvSpPr>
      <dsp:spPr>
        <a:xfrm rot="5400000">
          <a:off x="-140225" y="1817216"/>
          <a:ext cx="934837" cy="654386"/>
        </a:xfrm>
        <a:prstGeom prst="chevron">
          <a:avLst/>
        </a:prstGeom>
        <a:gradFill rotWithShape="0">
          <a:gsLst>
            <a:gs pos="0">
              <a:schemeClr val="accent4">
                <a:alpha val="90000"/>
                <a:hueOff val="0"/>
                <a:satOff val="0"/>
                <a:lumOff val="0"/>
                <a:alphaOff val="-16000"/>
                <a:shade val="51000"/>
                <a:satMod val="130000"/>
              </a:schemeClr>
            </a:gs>
            <a:gs pos="80000">
              <a:schemeClr val="accent4">
                <a:alpha val="90000"/>
                <a:hueOff val="0"/>
                <a:satOff val="0"/>
                <a:lumOff val="0"/>
                <a:alphaOff val="-16000"/>
                <a:shade val="93000"/>
                <a:satMod val="130000"/>
              </a:schemeClr>
            </a:gs>
            <a:gs pos="100000">
              <a:schemeClr val="accent4">
                <a:alpha val="90000"/>
                <a:hueOff val="0"/>
                <a:satOff val="0"/>
                <a:lumOff val="0"/>
                <a:alphaOff val="-16000"/>
                <a:shade val="94000"/>
                <a:satMod val="135000"/>
              </a:schemeClr>
            </a:gs>
          </a:gsLst>
          <a:lin ang="16200000" scaled="0"/>
        </a:gradFill>
        <a:ln w="9525" cap="flat" cmpd="sng" algn="ctr">
          <a:solidFill>
            <a:schemeClr val="accent4">
              <a:alpha val="90000"/>
              <a:hueOff val="0"/>
              <a:satOff val="0"/>
              <a:lumOff val="0"/>
              <a:alphaOff val="-1600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kern="1200" dirty="0"/>
            <a:t>3</a:t>
          </a:r>
        </a:p>
      </dsp:txBody>
      <dsp:txXfrm rot="-5400000">
        <a:off x="1" y="2004183"/>
        <a:ext cx="654386" cy="280451"/>
      </dsp:txXfrm>
    </dsp:sp>
    <dsp:sp modelId="{E79EFB22-2910-4175-B6A6-178750BC04E0}">
      <dsp:nvSpPr>
        <dsp:cNvPr id="0" name=""/>
        <dsp:cNvSpPr/>
      </dsp:nvSpPr>
      <dsp:spPr>
        <a:xfrm rot="5400000">
          <a:off x="4406685" y="-2075308"/>
          <a:ext cx="607644" cy="8112242"/>
        </a:xfrm>
        <a:prstGeom prst="round2SameRect">
          <a:avLst/>
        </a:prstGeom>
        <a:solidFill>
          <a:schemeClr val="lt1">
            <a:alpha val="90000"/>
            <a:hueOff val="0"/>
            <a:satOff val="0"/>
            <a:lumOff val="0"/>
            <a:alphaOff val="0"/>
          </a:schemeClr>
        </a:solidFill>
        <a:ln w="9525" cap="flat" cmpd="sng" algn="ctr">
          <a:solidFill>
            <a:schemeClr val="accent4">
              <a:alpha val="90000"/>
              <a:hueOff val="0"/>
              <a:satOff val="0"/>
              <a:lumOff val="0"/>
              <a:alphaOff val="-1600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fr-FR" sz="1800" kern="1200" dirty="0">
              <a:solidFill>
                <a:srgbClr val="92D050"/>
              </a:solidFill>
              <a:latin typeface="Verdana" panose="020B0604030504040204" pitchFamily="34" charset="0"/>
              <a:ea typeface="Verdana" panose="020B0604030504040204" pitchFamily="34" charset="0"/>
            </a:rPr>
            <a:t>Durée du stage</a:t>
          </a:r>
        </a:p>
      </dsp:txBody>
      <dsp:txXfrm rot="-5400000">
        <a:off x="654387" y="1706653"/>
        <a:ext cx="8082579" cy="548318"/>
      </dsp:txXfrm>
    </dsp:sp>
    <dsp:sp modelId="{B7F5C560-06CB-4FBD-92C5-D501D3FBB3CD}">
      <dsp:nvSpPr>
        <dsp:cNvPr id="0" name=""/>
        <dsp:cNvSpPr/>
      </dsp:nvSpPr>
      <dsp:spPr>
        <a:xfrm rot="5400000">
          <a:off x="-140225" y="2654360"/>
          <a:ext cx="934837" cy="654386"/>
        </a:xfrm>
        <a:prstGeom prst="chevron">
          <a:avLst/>
        </a:prstGeom>
        <a:gradFill rotWithShape="0">
          <a:gsLst>
            <a:gs pos="0">
              <a:schemeClr val="accent4">
                <a:alpha val="90000"/>
                <a:hueOff val="0"/>
                <a:satOff val="0"/>
                <a:lumOff val="0"/>
                <a:alphaOff val="-24000"/>
                <a:shade val="51000"/>
                <a:satMod val="130000"/>
              </a:schemeClr>
            </a:gs>
            <a:gs pos="80000">
              <a:schemeClr val="accent4">
                <a:alpha val="90000"/>
                <a:hueOff val="0"/>
                <a:satOff val="0"/>
                <a:lumOff val="0"/>
                <a:alphaOff val="-24000"/>
                <a:shade val="93000"/>
                <a:satMod val="130000"/>
              </a:schemeClr>
            </a:gs>
            <a:gs pos="100000">
              <a:schemeClr val="accent4">
                <a:alpha val="90000"/>
                <a:hueOff val="0"/>
                <a:satOff val="0"/>
                <a:lumOff val="0"/>
                <a:alphaOff val="-24000"/>
                <a:shade val="94000"/>
                <a:satMod val="135000"/>
              </a:schemeClr>
            </a:gs>
          </a:gsLst>
          <a:lin ang="16200000" scaled="0"/>
        </a:gradFill>
        <a:ln w="9525" cap="flat" cmpd="sng" algn="ctr">
          <a:solidFill>
            <a:schemeClr val="accent4">
              <a:alpha val="90000"/>
              <a:hueOff val="0"/>
              <a:satOff val="0"/>
              <a:lumOff val="0"/>
              <a:alphaOff val="-2400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kern="1200" dirty="0"/>
            <a:t>4</a:t>
          </a:r>
        </a:p>
      </dsp:txBody>
      <dsp:txXfrm rot="-5400000">
        <a:off x="1" y="2841327"/>
        <a:ext cx="654386" cy="280451"/>
      </dsp:txXfrm>
    </dsp:sp>
    <dsp:sp modelId="{6DFCD8D4-F78E-4EE5-926A-DC79E008F073}">
      <dsp:nvSpPr>
        <dsp:cNvPr id="0" name=""/>
        <dsp:cNvSpPr/>
      </dsp:nvSpPr>
      <dsp:spPr>
        <a:xfrm rot="5400000">
          <a:off x="4406685" y="-1238164"/>
          <a:ext cx="607644" cy="8112242"/>
        </a:xfrm>
        <a:prstGeom prst="round2SameRect">
          <a:avLst/>
        </a:prstGeom>
        <a:solidFill>
          <a:schemeClr val="lt1">
            <a:alpha val="90000"/>
            <a:hueOff val="0"/>
            <a:satOff val="0"/>
            <a:lumOff val="0"/>
            <a:alphaOff val="0"/>
          </a:schemeClr>
        </a:solidFill>
        <a:ln w="9525" cap="flat" cmpd="sng" algn="ctr">
          <a:solidFill>
            <a:schemeClr val="accent4">
              <a:alpha val="90000"/>
              <a:hueOff val="0"/>
              <a:satOff val="0"/>
              <a:lumOff val="0"/>
              <a:alphaOff val="-2400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fr-FR" sz="1800" kern="1200" dirty="0">
              <a:solidFill>
                <a:srgbClr val="92D050"/>
              </a:solidFill>
              <a:latin typeface="Verdana" panose="020B0604030504040204" pitchFamily="34" charset="0"/>
              <a:ea typeface="Verdana" panose="020B0604030504040204" pitchFamily="34" charset="0"/>
            </a:rPr>
            <a:t>Prolongation et Prorogation de Stage</a:t>
          </a:r>
        </a:p>
      </dsp:txBody>
      <dsp:txXfrm rot="-5400000">
        <a:off x="654387" y="2543797"/>
        <a:ext cx="8082579" cy="548318"/>
      </dsp:txXfrm>
    </dsp:sp>
    <dsp:sp modelId="{EEABE662-B063-4D36-9EDB-FE7E8026346B}">
      <dsp:nvSpPr>
        <dsp:cNvPr id="0" name=""/>
        <dsp:cNvSpPr/>
      </dsp:nvSpPr>
      <dsp:spPr>
        <a:xfrm rot="5400000">
          <a:off x="-140225" y="3491504"/>
          <a:ext cx="934837" cy="654386"/>
        </a:xfrm>
        <a:prstGeom prst="chevron">
          <a:avLst/>
        </a:prstGeom>
        <a:gradFill rotWithShape="0">
          <a:gsLst>
            <a:gs pos="0">
              <a:schemeClr val="accent4">
                <a:alpha val="90000"/>
                <a:hueOff val="0"/>
                <a:satOff val="0"/>
                <a:lumOff val="0"/>
                <a:alphaOff val="-32000"/>
                <a:shade val="51000"/>
                <a:satMod val="130000"/>
              </a:schemeClr>
            </a:gs>
            <a:gs pos="80000">
              <a:schemeClr val="accent4">
                <a:alpha val="90000"/>
                <a:hueOff val="0"/>
                <a:satOff val="0"/>
                <a:lumOff val="0"/>
                <a:alphaOff val="-32000"/>
                <a:shade val="93000"/>
                <a:satMod val="130000"/>
              </a:schemeClr>
            </a:gs>
            <a:gs pos="100000">
              <a:schemeClr val="accent4">
                <a:alpha val="90000"/>
                <a:hueOff val="0"/>
                <a:satOff val="0"/>
                <a:lumOff val="0"/>
                <a:alphaOff val="-32000"/>
                <a:shade val="94000"/>
                <a:satMod val="135000"/>
              </a:schemeClr>
            </a:gs>
          </a:gsLst>
          <a:lin ang="16200000" scaled="0"/>
        </a:gradFill>
        <a:ln w="9525" cap="flat" cmpd="sng" algn="ctr">
          <a:solidFill>
            <a:schemeClr val="accent4">
              <a:alpha val="90000"/>
              <a:hueOff val="0"/>
              <a:satOff val="0"/>
              <a:lumOff val="0"/>
              <a:alphaOff val="-3200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kern="1200" dirty="0"/>
            <a:t>5</a:t>
          </a:r>
        </a:p>
      </dsp:txBody>
      <dsp:txXfrm rot="-5400000">
        <a:off x="1" y="3678471"/>
        <a:ext cx="654386" cy="280451"/>
      </dsp:txXfrm>
    </dsp:sp>
    <dsp:sp modelId="{E4156935-CDCA-43E8-BAEB-4E795559F713}">
      <dsp:nvSpPr>
        <dsp:cNvPr id="0" name=""/>
        <dsp:cNvSpPr/>
      </dsp:nvSpPr>
      <dsp:spPr>
        <a:xfrm rot="5400000">
          <a:off x="4406685" y="-401020"/>
          <a:ext cx="607644" cy="8112242"/>
        </a:xfrm>
        <a:prstGeom prst="round2SameRect">
          <a:avLst/>
        </a:prstGeom>
        <a:solidFill>
          <a:schemeClr val="lt1">
            <a:alpha val="90000"/>
            <a:hueOff val="0"/>
            <a:satOff val="0"/>
            <a:lumOff val="0"/>
            <a:alphaOff val="0"/>
          </a:schemeClr>
        </a:solidFill>
        <a:ln w="9525" cap="flat" cmpd="sng" algn="ctr">
          <a:solidFill>
            <a:schemeClr val="accent4">
              <a:alpha val="90000"/>
              <a:hueOff val="0"/>
              <a:satOff val="0"/>
              <a:lumOff val="0"/>
              <a:alphaOff val="-3200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fr-FR" sz="1800" kern="1200" dirty="0">
              <a:solidFill>
                <a:srgbClr val="92D050"/>
              </a:solidFill>
              <a:latin typeface="Verdana" panose="020B0604030504040204" pitchFamily="34" charset="0"/>
              <a:ea typeface="Verdana" panose="020B0604030504040204" pitchFamily="34" charset="0"/>
            </a:rPr>
            <a:t>La formation des stagiaires</a:t>
          </a:r>
        </a:p>
      </dsp:txBody>
      <dsp:txXfrm rot="-5400000">
        <a:off x="654387" y="3380941"/>
        <a:ext cx="8082579" cy="548318"/>
      </dsp:txXfrm>
    </dsp:sp>
    <dsp:sp modelId="{361E2E1F-51AA-4D1D-99DB-B71521798614}">
      <dsp:nvSpPr>
        <dsp:cNvPr id="0" name=""/>
        <dsp:cNvSpPr/>
      </dsp:nvSpPr>
      <dsp:spPr>
        <a:xfrm rot="5400000">
          <a:off x="-140225" y="4328648"/>
          <a:ext cx="934837" cy="654386"/>
        </a:xfrm>
        <a:prstGeom prst="chevron">
          <a:avLst/>
        </a:prstGeom>
        <a:gradFill rotWithShape="0">
          <a:gsLst>
            <a:gs pos="0">
              <a:schemeClr val="accent4">
                <a:alpha val="90000"/>
                <a:hueOff val="0"/>
                <a:satOff val="0"/>
                <a:lumOff val="0"/>
                <a:alphaOff val="-40000"/>
                <a:shade val="51000"/>
                <a:satMod val="130000"/>
              </a:schemeClr>
            </a:gs>
            <a:gs pos="80000">
              <a:schemeClr val="accent4">
                <a:alpha val="90000"/>
                <a:hueOff val="0"/>
                <a:satOff val="0"/>
                <a:lumOff val="0"/>
                <a:alphaOff val="-40000"/>
                <a:shade val="93000"/>
                <a:satMod val="130000"/>
              </a:schemeClr>
            </a:gs>
            <a:gs pos="100000">
              <a:schemeClr val="accent4">
                <a:alpha val="90000"/>
                <a:hueOff val="0"/>
                <a:satOff val="0"/>
                <a:lumOff val="0"/>
                <a:alphaOff val="-40000"/>
                <a:shade val="94000"/>
                <a:satMod val="135000"/>
              </a:schemeClr>
            </a:gs>
          </a:gsLst>
          <a:lin ang="16200000" scaled="0"/>
        </a:gradFill>
        <a:ln w="9525" cap="flat" cmpd="sng" algn="ctr">
          <a:solidFill>
            <a:schemeClr val="accent4">
              <a:alpha val="90000"/>
              <a:hueOff val="0"/>
              <a:satOff val="0"/>
              <a:lumOff val="0"/>
              <a:alphaOff val="-4000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kern="1200" dirty="0"/>
            <a:t>6</a:t>
          </a:r>
        </a:p>
      </dsp:txBody>
      <dsp:txXfrm rot="-5400000">
        <a:off x="1" y="4515615"/>
        <a:ext cx="654386" cy="280451"/>
      </dsp:txXfrm>
    </dsp:sp>
    <dsp:sp modelId="{F6A2FDCF-74E3-4251-B2BC-75351CBA10A3}">
      <dsp:nvSpPr>
        <dsp:cNvPr id="0" name=""/>
        <dsp:cNvSpPr/>
      </dsp:nvSpPr>
      <dsp:spPr>
        <a:xfrm rot="5400000">
          <a:off x="4406685" y="436123"/>
          <a:ext cx="607644" cy="8112242"/>
        </a:xfrm>
        <a:prstGeom prst="round2SameRect">
          <a:avLst/>
        </a:prstGeom>
        <a:solidFill>
          <a:schemeClr val="lt1">
            <a:alpha val="90000"/>
            <a:hueOff val="0"/>
            <a:satOff val="0"/>
            <a:lumOff val="0"/>
            <a:alphaOff val="0"/>
          </a:schemeClr>
        </a:solidFill>
        <a:ln w="9525" cap="flat" cmpd="sng" algn="ctr">
          <a:solidFill>
            <a:schemeClr val="accent4">
              <a:alpha val="90000"/>
              <a:hueOff val="0"/>
              <a:satOff val="0"/>
              <a:lumOff val="0"/>
              <a:alphaOff val="-4000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fr-FR" sz="1800" kern="1200" dirty="0">
              <a:solidFill>
                <a:srgbClr val="92D050"/>
              </a:solidFill>
              <a:latin typeface="Verdana" panose="020B0604030504040204" pitchFamily="34" charset="0"/>
              <a:ea typeface="Verdana" panose="020B0604030504040204" pitchFamily="34" charset="0"/>
            </a:rPr>
            <a:t>La rémunération des stagiaires</a:t>
          </a:r>
        </a:p>
      </dsp:txBody>
      <dsp:txXfrm rot="-5400000">
        <a:off x="654387" y="4218085"/>
        <a:ext cx="8082579" cy="548318"/>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03DB2C-F6F8-4069-950B-AFCF191AE700}" type="datetimeFigureOut">
              <a:rPr lang="fr-FR" smtClean="0"/>
              <a:t>26/04/2023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BFABA9-4C23-4A67-B1BD-783B0111F011}" type="slidenum">
              <a:rPr lang="fr-FR" smtClean="0"/>
              <a:t>‹N°›</a:t>
            </a:fld>
            <a:endParaRPr lang="fr-FR"/>
          </a:p>
        </p:txBody>
      </p:sp>
    </p:spTree>
    <p:extLst>
      <p:ext uri="{BB962C8B-B14F-4D97-AF65-F5344CB8AC3E}">
        <p14:creationId xmlns:p14="http://schemas.microsoft.com/office/powerpoint/2010/main" val="40973637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422275" y="1241425"/>
            <a:ext cx="5953125" cy="3349625"/>
          </a:xfrm>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Tx/>
              <a:buSzPct val="25000"/>
              <a:buFontTx/>
              <a:buNone/>
              <a:tabLst/>
              <a:defRPr/>
            </a:pPr>
            <a:fld id="{B80F4809-0F0E-46C6-98AE-D87CAF40FAB5}" type="slidenum">
              <a:rPr kumimoji="0" lang="fr-FR" sz="1200" b="0" i="0" u="none" strike="noStrike" kern="1200" cap="none" spc="0" normalizeH="0" baseline="0" noProof="0" smtClean="0">
                <a:ln>
                  <a:noFill/>
                </a:ln>
                <a:solidFill>
                  <a:srgbClr val="000000"/>
                </a:solidFill>
                <a:effectLst/>
                <a:uLnTx/>
                <a:uFillTx/>
                <a:latin typeface="Calibri" pitchFamily="34" charset="0"/>
                <a:ea typeface="+mn-ea"/>
                <a:cs typeface="+mn-cs"/>
                <a:sym typeface="Calibri" pitchFamily="34" charset="0"/>
              </a:rPr>
              <a:pPr marL="0" marR="0" lvl="0" indent="0" algn="r" defTabSz="914400" rtl="0" eaLnBrk="1" fontAlgn="auto" latinLnBrk="0" hangingPunct="1">
                <a:lnSpc>
                  <a:spcPct val="100000"/>
                </a:lnSpc>
                <a:spcBef>
                  <a:spcPts val="0"/>
                </a:spcBef>
                <a:spcAft>
                  <a:spcPts val="0"/>
                </a:spcAft>
                <a:buClrTx/>
                <a:buSzPct val="25000"/>
                <a:buFontTx/>
                <a:buNone/>
                <a:tabLst/>
                <a:defRPr/>
              </a:pPr>
              <a:t>1</a:t>
            </a:fld>
            <a:endParaRPr kumimoji="0" lang="fr-FR" sz="1200" b="0" i="0" u="none" strike="noStrike" kern="1200" cap="none" spc="0" normalizeH="0" baseline="0" noProof="0">
              <a:ln>
                <a:noFill/>
              </a:ln>
              <a:solidFill>
                <a:srgbClr val="000000"/>
              </a:solidFill>
              <a:effectLst/>
              <a:uLnTx/>
              <a:uFillTx/>
              <a:latin typeface="Calibri" pitchFamily="34" charset="0"/>
              <a:ea typeface="+mn-ea"/>
              <a:cs typeface="+mn-cs"/>
              <a:sym typeface="Calibri" pitchFamily="34" charset="0"/>
            </a:endParaRPr>
          </a:p>
        </p:txBody>
      </p:sp>
    </p:spTree>
    <p:extLst>
      <p:ext uri="{BB962C8B-B14F-4D97-AF65-F5344CB8AC3E}">
        <p14:creationId xmlns:p14="http://schemas.microsoft.com/office/powerpoint/2010/main" val="9507316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7BFABA9-4C23-4A67-B1BD-783B0111F011}" type="slidenum">
              <a:rPr lang="fr-FR" smtClean="0"/>
              <a:t>8</a:t>
            </a:fld>
            <a:endParaRPr lang="fr-FR"/>
          </a:p>
        </p:txBody>
      </p:sp>
    </p:spTree>
    <p:extLst>
      <p:ext uri="{BB962C8B-B14F-4D97-AF65-F5344CB8AC3E}">
        <p14:creationId xmlns:p14="http://schemas.microsoft.com/office/powerpoint/2010/main" val="58123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8"/>
            <a:ext cx="10363200" cy="1470025"/>
          </a:xfrm>
        </p:spPr>
        <p:txBody>
          <a:bodyPr/>
          <a:lstStyle/>
          <a:p>
            <a:r>
              <a:rPr lang="fr-FR"/>
              <a:t>Cliquez pour modifier le style du titre</a:t>
            </a:r>
          </a:p>
        </p:txBody>
      </p:sp>
      <p:sp>
        <p:nvSpPr>
          <p:cNvPr id="3" name="Sous-titr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r>
              <a:rPr lang="fr-FR" dirty="0"/>
              <a:t>23/05/2019</a:t>
            </a:r>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FFC61400-75E0-47EA-9D3C-7E508FA81C51}" type="slidenum">
              <a:rPr lang="fr-FR" smtClean="0"/>
              <a:pPr/>
              <a:t>‹N°›</a:t>
            </a:fld>
            <a:endParaRPr lang="fr-FR" dirty="0"/>
          </a:p>
        </p:txBody>
      </p:sp>
    </p:spTree>
    <p:extLst>
      <p:ext uri="{BB962C8B-B14F-4D97-AF65-F5344CB8AC3E}">
        <p14:creationId xmlns:p14="http://schemas.microsoft.com/office/powerpoint/2010/main" val="2874737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r>
              <a:rPr lang="fr-FR" dirty="0"/>
              <a:t>23/05/2019</a:t>
            </a:r>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FFC61400-75E0-47EA-9D3C-7E508FA81C51}" type="slidenum">
              <a:rPr lang="fr-FR" smtClean="0"/>
              <a:pPr/>
              <a:t>‹N°›</a:t>
            </a:fld>
            <a:endParaRPr lang="fr-FR" dirty="0"/>
          </a:p>
        </p:txBody>
      </p:sp>
    </p:spTree>
    <p:extLst>
      <p:ext uri="{BB962C8B-B14F-4D97-AF65-F5344CB8AC3E}">
        <p14:creationId xmlns:p14="http://schemas.microsoft.com/office/powerpoint/2010/main" val="3785433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41"/>
            <a:ext cx="27432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609600" y="274641"/>
            <a:ext cx="80264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r>
              <a:rPr lang="fr-FR" dirty="0"/>
              <a:t>23/05/2019</a:t>
            </a:r>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FFC61400-75E0-47EA-9D3C-7E508FA81C51}" type="slidenum">
              <a:rPr lang="fr-FR" smtClean="0"/>
              <a:pPr/>
              <a:t>‹N°›</a:t>
            </a:fld>
            <a:endParaRPr lang="fr-FR" dirty="0"/>
          </a:p>
        </p:txBody>
      </p:sp>
    </p:spTree>
    <p:extLst>
      <p:ext uri="{BB962C8B-B14F-4D97-AF65-F5344CB8AC3E}">
        <p14:creationId xmlns:p14="http://schemas.microsoft.com/office/powerpoint/2010/main" val="3216103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r>
              <a:rPr lang="fr-FR" dirty="0"/>
              <a:t>23/05/2019</a:t>
            </a:r>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FFC61400-75E0-47EA-9D3C-7E508FA81C51}" type="slidenum">
              <a:rPr lang="fr-FR" smtClean="0"/>
              <a:pPr/>
              <a:t>‹N°›</a:t>
            </a:fld>
            <a:endParaRPr lang="fr-FR" dirty="0"/>
          </a:p>
        </p:txBody>
      </p:sp>
    </p:spTree>
    <p:extLst>
      <p:ext uri="{BB962C8B-B14F-4D97-AF65-F5344CB8AC3E}">
        <p14:creationId xmlns:p14="http://schemas.microsoft.com/office/powerpoint/2010/main" val="3128699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3"/>
            <a:ext cx="103632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r>
              <a:rPr lang="fr-FR" dirty="0"/>
              <a:t>23/05/2019</a:t>
            </a:r>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FFC61400-75E0-47EA-9D3C-7E508FA81C51}" type="slidenum">
              <a:rPr lang="fr-FR" smtClean="0"/>
              <a:pPr/>
              <a:t>‹N°›</a:t>
            </a:fld>
            <a:endParaRPr lang="fr-FR" dirty="0"/>
          </a:p>
        </p:txBody>
      </p:sp>
    </p:spTree>
    <p:extLst>
      <p:ext uri="{BB962C8B-B14F-4D97-AF65-F5344CB8AC3E}">
        <p14:creationId xmlns:p14="http://schemas.microsoft.com/office/powerpoint/2010/main" val="3755269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r>
              <a:rPr lang="fr-FR" dirty="0"/>
              <a:t>23/05/2019</a:t>
            </a:r>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FFC61400-75E0-47EA-9D3C-7E508FA81C51}" type="slidenum">
              <a:rPr lang="fr-FR" smtClean="0"/>
              <a:pPr/>
              <a:t>‹N°›</a:t>
            </a:fld>
            <a:endParaRPr lang="fr-FR" dirty="0"/>
          </a:p>
        </p:txBody>
      </p:sp>
    </p:spTree>
    <p:extLst>
      <p:ext uri="{BB962C8B-B14F-4D97-AF65-F5344CB8AC3E}">
        <p14:creationId xmlns:p14="http://schemas.microsoft.com/office/powerpoint/2010/main" val="1218317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r>
              <a:rPr lang="fr-FR" dirty="0"/>
              <a:t>23/05/2019</a:t>
            </a:r>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FFC61400-75E0-47EA-9D3C-7E508FA81C51}" type="slidenum">
              <a:rPr lang="fr-FR" smtClean="0"/>
              <a:pPr/>
              <a:t>‹N°›</a:t>
            </a:fld>
            <a:endParaRPr lang="fr-FR" dirty="0"/>
          </a:p>
        </p:txBody>
      </p:sp>
    </p:spTree>
    <p:extLst>
      <p:ext uri="{BB962C8B-B14F-4D97-AF65-F5344CB8AC3E}">
        <p14:creationId xmlns:p14="http://schemas.microsoft.com/office/powerpoint/2010/main" val="1898719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r>
              <a:rPr lang="fr-FR" dirty="0"/>
              <a:t>23/05/2019</a:t>
            </a:r>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FFC61400-75E0-47EA-9D3C-7E508FA81C51}" type="slidenum">
              <a:rPr lang="fr-FR" smtClean="0"/>
              <a:pPr/>
              <a:t>‹N°›</a:t>
            </a:fld>
            <a:endParaRPr lang="fr-FR" dirty="0"/>
          </a:p>
        </p:txBody>
      </p:sp>
    </p:spTree>
    <p:extLst>
      <p:ext uri="{BB962C8B-B14F-4D97-AF65-F5344CB8AC3E}">
        <p14:creationId xmlns:p14="http://schemas.microsoft.com/office/powerpoint/2010/main" val="152497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r>
              <a:rPr lang="fr-FR" dirty="0"/>
              <a:t>23/05/2019</a:t>
            </a:r>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FFC61400-75E0-47EA-9D3C-7E508FA81C51}" type="slidenum">
              <a:rPr lang="fr-FR" smtClean="0"/>
              <a:pPr/>
              <a:t>‹N°›</a:t>
            </a:fld>
            <a:endParaRPr lang="fr-FR" dirty="0"/>
          </a:p>
        </p:txBody>
      </p:sp>
    </p:spTree>
    <p:extLst>
      <p:ext uri="{BB962C8B-B14F-4D97-AF65-F5344CB8AC3E}">
        <p14:creationId xmlns:p14="http://schemas.microsoft.com/office/powerpoint/2010/main" val="621645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2" y="273050"/>
            <a:ext cx="4011084"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r>
              <a:rPr lang="fr-FR" dirty="0"/>
              <a:t>23/05/2019</a:t>
            </a:r>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FFC61400-75E0-47EA-9D3C-7E508FA81C51}" type="slidenum">
              <a:rPr lang="fr-FR" smtClean="0"/>
              <a:pPr/>
              <a:t>‹N°›</a:t>
            </a:fld>
            <a:endParaRPr lang="fr-FR" dirty="0"/>
          </a:p>
        </p:txBody>
      </p:sp>
    </p:spTree>
    <p:extLst>
      <p:ext uri="{BB962C8B-B14F-4D97-AF65-F5344CB8AC3E}">
        <p14:creationId xmlns:p14="http://schemas.microsoft.com/office/powerpoint/2010/main" val="3401132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r>
              <a:rPr lang="fr-FR" dirty="0"/>
              <a:t>23/05/2019</a:t>
            </a:r>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FFC61400-75E0-47EA-9D3C-7E508FA81C51}" type="slidenum">
              <a:rPr lang="fr-FR" smtClean="0"/>
              <a:pPr/>
              <a:t>‹N°›</a:t>
            </a:fld>
            <a:endParaRPr lang="fr-FR" dirty="0"/>
          </a:p>
        </p:txBody>
      </p:sp>
    </p:spTree>
    <p:extLst>
      <p:ext uri="{BB962C8B-B14F-4D97-AF65-F5344CB8AC3E}">
        <p14:creationId xmlns:p14="http://schemas.microsoft.com/office/powerpoint/2010/main" val="397895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09600" y="620688"/>
            <a:ext cx="10972800" cy="796950"/>
          </a:xfrm>
          <a:prstGeom prst="rect">
            <a:avLst/>
          </a:prstGeom>
        </p:spPr>
        <p:txBody>
          <a:bodyPr vert="horz" lIns="91440" tIns="45720" rIns="91440" bIns="45720" rtlCol="0" anchor="ctr">
            <a:noAutofit/>
          </a:bodyPr>
          <a:lstStyle/>
          <a:p>
            <a:r>
              <a:rPr lang="fr-FR" dirty="0"/>
              <a:t>Cliquez pour modifier le style du titre</a:t>
            </a:r>
          </a:p>
        </p:txBody>
      </p:sp>
      <p:sp>
        <p:nvSpPr>
          <p:cNvPr id="3" name="Espace réservé du texte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fr-FR" dirty="0"/>
              <a:t>23/05/2019</a:t>
            </a:r>
          </a:p>
        </p:txBody>
      </p:sp>
      <p:sp>
        <p:nvSpPr>
          <p:cNvPr id="5" name="Espace réservé du pied de page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C61400-75E0-47EA-9D3C-7E508FA81C51}" type="slidenum">
              <a:rPr lang="fr-FR" smtClean="0"/>
              <a:pPr/>
              <a:t>‹N°›</a:t>
            </a:fld>
            <a:endParaRPr lang="fr-FR" dirty="0"/>
          </a:p>
        </p:txBody>
      </p:sp>
    </p:spTree>
    <p:extLst>
      <p:ext uri="{BB962C8B-B14F-4D97-AF65-F5344CB8AC3E}">
        <p14:creationId xmlns:p14="http://schemas.microsoft.com/office/powerpoint/2010/main" val="14412474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spcBef>
          <a:spcPct val="0"/>
        </a:spcBef>
        <a:buNone/>
        <a:defRPr sz="2800" b="1" kern="1200">
          <a:solidFill>
            <a:srgbClr val="98C453"/>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https://www.legifrance.gouv.fr/codes/article_lc/LEGIARTI000044427008"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s://sites.google.com/xn--carrires27-36a.com/proceduresagirhe2023/agirhe-carriere/la-gestion-des-agents/services-anterieurs"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Connecteur droit 9"/>
          <p:cNvCxnSpPr/>
          <p:nvPr/>
        </p:nvCxnSpPr>
        <p:spPr>
          <a:xfrm>
            <a:off x="7392144" y="0"/>
            <a:ext cx="0" cy="6858000"/>
          </a:xfrm>
          <a:prstGeom prst="line">
            <a:avLst/>
          </a:prstGeom>
          <a:ln>
            <a:solidFill>
              <a:srgbClr val="98C453"/>
            </a:solidFill>
          </a:ln>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a:off x="7464152" y="0"/>
            <a:ext cx="0" cy="6858000"/>
          </a:xfrm>
          <a:prstGeom prst="line">
            <a:avLst/>
          </a:prstGeom>
          <a:ln>
            <a:solidFill>
              <a:srgbClr val="98C453"/>
            </a:solidFill>
          </a:ln>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a:off x="7536160" y="0"/>
            <a:ext cx="0" cy="6858000"/>
          </a:xfrm>
          <a:prstGeom prst="line">
            <a:avLst/>
          </a:prstGeom>
          <a:ln>
            <a:solidFill>
              <a:srgbClr val="98C453"/>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7608168" y="0"/>
            <a:ext cx="3519304" cy="6858000"/>
          </a:xfrm>
          <a:prstGeom prst="rect">
            <a:avLst/>
          </a:prstGeom>
          <a:solidFill>
            <a:srgbClr val="98C4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solidFill>
                <a:prstClr val="white"/>
              </a:solidFill>
              <a:latin typeface="Calibri"/>
            </a:endParaRPr>
          </a:p>
        </p:txBody>
      </p:sp>
      <p:sp>
        <p:nvSpPr>
          <p:cNvPr id="2" name="Titre 1"/>
          <p:cNvSpPr>
            <a:spLocks noGrp="1"/>
          </p:cNvSpPr>
          <p:nvPr>
            <p:ph type="ctrTitle"/>
          </p:nvPr>
        </p:nvSpPr>
        <p:spPr>
          <a:xfrm>
            <a:off x="0" y="1844827"/>
            <a:ext cx="9298632" cy="1080117"/>
          </a:xfrm>
          <a:solidFill>
            <a:srgbClr val="A2569E"/>
          </a:solidFill>
          <a:ln w="19050">
            <a:solidFill>
              <a:schemeClr val="bg1"/>
            </a:solidFill>
          </a:ln>
        </p:spPr>
        <p:txBody>
          <a:bodyPr anchor="ctr">
            <a:normAutofit/>
          </a:bodyPr>
          <a:lstStyle/>
          <a:p>
            <a:pPr algn="ctr">
              <a:lnSpc>
                <a:spcPct val="100000"/>
              </a:lnSpc>
              <a:spcBef>
                <a:spcPts val="0"/>
              </a:spcBef>
            </a:pPr>
            <a:r>
              <a:rPr lang="fr-FR" sz="3200" cap="small" dirty="0">
                <a:solidFill>
                  <a:schemeClr val="bg1"/>
                </a:solidFill>
              </a:rPr>
              <a:t>Stagiairisation</a:t>
            </a:r>
            <a:endParaRPr lang="fr-FR" sz="3200" b="1" cap="small" dirty="0">
              <a:solidFill>
                <a:schemeClr val="bg1"/>
              </a:solidFill>
              <a:latin typeface="Verdana" panose="020B0604030504040204" pitchFamily="34" charset="0"/>
              <a:ea typeface="Verdana" panose="020B0604030504040204" pitchFamily="34" charset="0"/>
            </a:endParaRPr>
          </a:p>
        </p:txBody>
      </p:sp>
      <p:sp>
        <p:nvSpPr>
          <p:cNvPr id="3" name="Sous-titre 2"/>
          <p:cNvSpPr>
            <a:spLocks noGrp="1"/>
          </p:cNvSpPr>
          <p:nvPr>
            <p:ph type="subTitle" idx="1"/>
          </p:nvPr>
        </p:nvSpPr>
        <p:spPr>
          <a:xfrm>
            <a:off x="1703512" y="5733256"/>
            <a:ext cx="5400600" cy="960512"/>
          </a:xfrm>
        </p:spPr>
        <p:txBody>
          <a:bodyPr>
            <a:normAutofit/>
          </a:bodyPr>
          <a:lstStyle/>
          <a:p>
            <a:r>
              <a:rPr lang="fr-FR" sz="2400" dirty="0">
                <a:solidFill>
                  <a:schemeClr val="accent3">
                    <a:lumMod val="75000"/>
                  </a:schemeClr>
                </a:solidFill>
                <a:latin typeface="Garamond" panose="02020404030301010803" pitchFamily="18" charset="0"/>
                <a:cs typeface="Arial" pitchFamily="34" charset="0"/>
                <a:sym typeface="Verdana" pitchFamily="34" charset="0"/>
              </a:rPr>
              <a:t>Réunions d’information</a:t>
            </a:r>
          </a:p>
          <a:p>
            <a:r>
              <a:rPr lang="fr-FR" sz="2400" b="1" dirty="0">
                <a:solidFill>
                  <a:schemeClr val="accent3">
                    <a:lumMod val="75000"/>
                  </a:schemeClr>
                </a:solidFill>
                <a:latin typeface="Garamond" panose="02020404030301010803" pitchFamily="18" charset="0"/>
                <a:ea typeface="Verdana" pitchFamily="34" charset="0"/>
                <a:cs typeface="Arial" pitchFamily="34" charset="0"/>
                <a:sym typeface="Verdana" pitchFamily="34" charset="0"/>
              </a:rPr>
              <a:t>Agirhe/Statut</a:t>
            </a:r>
            <a:endParaRPr lang="fr-FR" sz="2400" b="1" dirty="0">
              <a:solidFill>
                <a:schemeClr val="accent3">
                  <a:lumMod val="75000"/>
                </a:schemeClr>
              </a:solidFill>
              <a:latin typeface="Verdana" pitchFamily="34" charset="0"/>
              <a:ea typeface="Verdana" pitchFamily="34" charset="0"/>
              <a:cs typeface="Verdana" pitchFamily="34" charset="0"/>
            </a:endParaRPr>
          </a:p>
        </p:txBody>
      </p:sp>
      <p:pic>
        <p:nvPicPr>
          <p:cNvPr id="5" name="Image 4" descr="LogoCDG27 HD (fond transparent).png"/>
          <p:cNvPicPr>
            <a:picLocks noChangeAspect="1"/>
          </p:cNvPicPr>
          <p:nvPr/>
        </p:nvPicPr>
        <p:blipFill>
          <a:blip r:embed="rId3" cstate="print"/>
          <a:stretch>
            <a:fillRect/>
          </a:stretch>
        </p:blipFill>
        <p:spPr>
          <a:xfrm>
            <a:off x="176992" y="321963"/>
            <a:ext cx="2520701" cy="1438659"/>
          </a:xfrm>
          <a:prstGeom prst="rect">
            <a:avLst/>
          </a:prstGeom>
        </p:spPr>
      </p:pic>
      <p:sp>
        <p:nvSpPr>
          <p:cNvPr id="12" name="ZoneTexte 11"/>
          <p:cNvSpPr txBox="1"/>
          <p:nvPr/>
        </p:nvSpPr>
        <p:spPr>
          <a:xfrm>
            <a:off x="8040216" y="1052736"/>
            <a:ext cx="1944216" cy="707886"/>
          </a:xfrm>
          <a:prstGeom prst="rect">
            <a:avLst/>
          </a:prstGeom>
          <a:noFill/>
        </p:spPr>
        <p:txBody>
          <a:bodyPr wrap="square" rtlCol="0">
            <a:spAutoFit/>
          </a:bodyPr>
          <a:lstStyle/>
          <a:p>
            <a:pPr>
              <a:defRPr/>
            </a:pPr>
            <a:r>
              <a:rPr lang="fr-FR" sz="4000" b="1" dirty="0">
                <a:solidFill>
                  <a:prstClr val="white"/>
                </a:solidFill>
                <a:latin typeface="Verdana" pitchFamily="34" charset="0"/>
                <a:ea typeface="Verdana" pitchFamily="34" charset="0"/>
                <a:cs typeface="Verdana" pitchFamily="34" charset="0"/>
              </a:rPr>
              <a:t>2023</a:t>
            </a:r>
          </a:p>
        </p:txBody>
      </p:sp>
      <p:pic>
        <p:nvPicPr>
          <p:cNvPr id="18" name="Image 17" descr="Sans titre.png"/>
          <p:cNvPicPr>
            <a:picLocks noChangeAspect="1"/>
          </p:cNvPicPr>
          <p:nvPr/>
        </p:nvPicPr>
        <p:blipFill>
          <a:blip r:embed="rId4" cstate="print"/>
          <a:stretch>
            <a:fillRect/>
          </a:stretch>
        </p:blipFill>
        <p:spPr>
          <a:xfrm>
            <a:off x="4583832" y="2924944"/>
            <a:ext cx="6543640" cy="2808312"/>
          </a:xfrm>
          <a:prstGeom prst="rect">
            <a:avLst/>
          </a:prstGeom>
        </p:spPr>
      </p:pic>
      <p:sp>
        <p:nvSpPr>
          <p:cNvPr id="4" name="Espace réservé du numéro de diapositive 3">
            <a:extLst>
              <a:ext uri="{FF2B5EF4-FFF2-40B4-BE49-F238E27FC236}">
                <a16:creationId xmlns:a16="http://schemas.microsoft.com/office/drawing/2014/main" id="{671C8EBE-2641-4CCB-8FD5-27F6251EF247}"/>
              </a:ext>
            </a:extLst>
          </p:cNvPr>
          <p:cNvSpPr>
            <a:spLocks noGrp="1"/>
          </p:cNvSpPr>
          <p:nvPr>
            <p:ph type="sldNum" sz="quarter" idx="12"/>
          </p:nvPr>
        </p:nvSpPr>
        <p:spPr/>
        <p:txBody>
          <a:bodyPr/>
          <a:lstStyle/>
          <a:p>
            <a:fld id="{FFC61400-75E0-47EA-9D3C-7E508FA81C51}" type="slidenum">
              <a:rPr lang="fr-FR">
                <a:solidFill>
                  <a:prstClr val="black">
                    <a:tint val="75000"/>
                  </a:prstClr>
                </a:solidFill>
                <a:latin typeface="Calibri"/>
              </a:rPr>
              <a:pPr/>
              <a:t>1</a:t>
            </a:fld>
            <a:endParaRPr lang="fr-FR">
              <a:solidFill>
                <a:prstClr val="black">
                  <a:tint val="75000"/>
                </a:prstClr>
              </a:solidFill>
              <a:latin typeface="Calibri"/>
            </a:endParaRPr>
          </a:p>
        </p:txBody>
      </p:sp>
    </p:spTree>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C6AD86-0A3A-4E34-A0BB-FB1137EA4228}"/>
              </a:ext>
            </a:extLst>
          </p:cNvPr>
          <p:cNvSpPr>
            <a:spLocks noGrp="1"/>
          </p:cNvSpPr>
          <p:nvPr>
            <p:ph type="title"/>
          </p:nvPr>
        </p:nvSpPr>
        <p:spPr>
          <a:xfrm>
            <a:off x="609600" y="2765304"/>
            <a:ext cx="10972800" cy="1327391"/>
          </a:xfrm>
        </p:spPr>
        <p:txBody>
          <a:bodyPr/>
          <a:lstStyle/>
          <a:p>
            <a:pPr algn="ctr"/>
            <a:r>
              <a:rPr lang="fr-FR" sz="4400" dirty="0"/>
              <a:t>MERCI</a:t>
            </a:r>
            <a:br>
              <a:rPr lang="fr-FR" sz="4400" dirty="0"/>
            </a:br>
            <a:r>
              <a:rPr lang="fr-FR" sz="4400" dirty="0"/>
              <a:t>DE VOTRE ATTENTION</a:t>
            </a:r>
          </a:p>
        </p:txBody>
      </p:sp>
      <p:sp>
        <p:nvSpPr>
          <p:cNvPr id="3" name="Espace réservé du numéro de diapositive 2">
            <a:extLst>
              <a:ext uri="{FF2B5EF4-FFF2-40B4-BE49-F238E27FC236}">
                <a16:creationId xmlns:a16="http://schemas.microsoft.com/office/drawing/2014/main" id="{3817F4FC-1DC1-4DC3-B87F-CC62C114301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C61400-75E0-47EA-9D3C-7E508FA81C51}"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fr-FR"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897191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A6C5F37-E0AB-E715-38C0-CE156D312923}"/>
              </a:ext>
            </a:extLst>
          </p:cNvPr>
          <p:cNvSpPr>
            <a:spLocks noGrp="1"/>
          </p:cNvSpPr>
          <p:nvPr>
            <p:ph type="title"/>
          </p:nvPr>
        </p:nvSpPr>
        <p:spPr>
          <a:xfrm>
            <a:off x="402771" y="518031"/>
            <a:ext cx="10972800" cy="796950"/>
          </a:xfrm>
        </p:spPr>
        <p:txBody>
          <a:bodyPr/>
          <a:lstStyle/>
          <a:p>
            <a:pPr algn="ctr"/>
            <a:r>
              <a:rPr lang="fr-FR" dirty="0"/>
              <a:t>Programme</a:t>
            </a:r>
          </a:p>
        </p:txBody>
      </p:sp>
      <p:sp>
        <p:nvSpPr>
          <p:cNvPr id="3" name="Espace réservé du numéro de diapositive 2">
            <a:extLst>
              <a:ext uri="{FF2B5EF4-FFF2-40B4-BE49-F238E27FC236}">
                <a16:creationId xmlns:a16="http://schemas.microsoft.com/office/drawing/2014/main" id="{8EE638CA-DB19-282F-3CCA-0174F9C74458}"/>
              </a:ext>
            </a:extLst>
          </p:cNvPr>
          <p:cNvSpPr>
            <a:spLocks noGrp="1"/>
          </p:cNvSpPr>
          <p:nvPr>
            <p:ph type="sldNum" sz="quarter" idx="12"/>
          </p:nvPr>
        </p:nvSpPr>
        <p:spPr/>
        <p:txBody>
          <a:bodyPr/>
          <a:lstStyle/>
          <a:p>
            <a:fld id="{FFC61400-75E0-47EA-9D3C-7E508FA81C51}" type="slidenum">
              <a:rPr lang="fr-FR" smtClean="0"/>
              <a:pPr/>
              <a:t>2</a:t>
            </a:fld>
            <a:endParaRPr lang="fr-FR" dirty="0"/>
          </a:p>
        </p:txBody>
      </p:sp>
      <p:graphicFrame>
        <p:nvGraphicFramePr>
          <p:cNvPr id="4" name="Diagramme 3">
            <a:extLst>
              <a:ext uri="{FF2B5EF4-FFF2-40B4-BE49-F238E27FC236}">
                <a16:creationId xmlns:a16="http://schemas.microsoft.com/office/drawing/2014/main" id="{89E76195-BD9D-B685-1D64-0C9C7D863C76}"/>
              </a:ext>
            </a:extLst>
          </p:cNvPr>
          <p:cNvGraphicFramePr/>
          <p:nvPr>
            <p:extLst>
              <p:ext uri="{D42A27DB-BD31-4B8C-83A1-F6EECF244321}">
                <p14:modId xmlns:p14="http://schemas.microsoft.com/office/powerpoint/2010/main" val="618672388"/>
              </p:ext>
            </p:extLst>
          </p:nvPr>
        </p:nvGraphicFramePr>
        <p:xfrm>
          <a:off x="1393371" y="1314981"/>
          <a:ext cx="8766629" cy="51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12419173"/>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8C063682-943C-4BB4-96C9-BBBA225E198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C61400-75E0-47EA-9D3C-7E508FA81C51}"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fr-FR"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4" name="Espace réservé du contenu 2">
            <a:extLst>
              <a:ext uri="{FF2B5EF4-FFF2-40B4-BE49-F238E27FC236}">
                <a16:creationId xmlns:a16="http://schemas.microsoft.com/office/drawing/2014/main" id="{7E3519B6-2C70-48D5-8738-F851A4C6DAD9}"/>
              </a:ext>
            </a:extLst>
          </p:cNvPr>
          <p:cNvSpPr txBox="1">
            <a:spLocks/>
          </p:cNvSpPr>
          <p:nvPr/>
        </p:nvSpPr>
        <p:spPr>
          <a:xfrm>
            <a:off x="559292" y="1689840"/>
            <a:ext cx="10761578" cy="4666513"/>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20000"/>
              </a:lnSpc>
              <a:spcBef>
                <a:spcPts val="0"/>
              </a:spcBef>
              <a:spcAft>
                <a:spcPts val="0"/>
              </a:spcAft>
              <a:buClrTx/>
              <a:buSzTx/>
              <a:buFont typeface="Arial" pitchFamily="34" charset="0"/>
              <a:buNone/>
              <a:tabLst/>
              <a:defRPr/>
            </a:pPr>
            <a:r>
              <a:rPr kumimoji="0" lang="fr-FR" sz="1800" b="1" i="0" u="none" strike="noStrike" kern="1200" cap="none" spc="0" normalizeH="0" baseline="0" noProof="0" dirty="0">
                <a:ln>
                  <a:noFill/>
                </a:ln>
                <a:solidFill>
                  <a:schemeClr val="tx1"/>
                </a:solidFill>
                <a:effectLst/>
                <a:uLnTx/>
                <a:uFillTx/>
                <a:ea typeface="Calibri" panose="020F0502020204030204" pitchFamily="34" charset="0"/>
                <a:cs typeface="Times New Roman" panose="02020603050405020304" pitchFamily="18" charset="0"/>
              </a:rPr>
              <a:t>Un fonctionnaire territorial stagiaire est une personne qui, nommée dans un emploi permanent, accomplit les fonctions </a:t>
            </a:r>
            <a:r>
              <a:rPr lang="fr-FR" sz="1800" b="1" dirty="0">
                <a:solidFill>
                  <a:schemeClr val="tx1"/>
                </a:solidFill>
                <a:ea typeface="Calibri" panose="020F0502020204030204" pitchFamily="34" charset="0"/>
                <a:cs typeface="Times New Roman" panose="02020603050405020304" pitchFamily="18" charset="0"/>
              </a:rPr>
              <a:t>qui correspondent</a:t>
            </a:r>
            <a:r>
              <a:rPr kumimoji="0" lang="fr-FR" sz="1800" b="1" i="0" u="none" strike="noStrike" kern="1200" cap="none" spc="0" normalizeH="0" baseline="0" noProof="0" dirty="0">
                <a:ln>
                  <a:noFill/>
                </a:ln>
                <a:solidFill>
                  <a:schemeClr val="tx1"/>
                </a:solidFill>
                <a:effectLst/>
                <a:uLnTx/>
                <a:uFillTx/>
                <a:ea typeface="Calibri" panose="020F0502020204030204" pitchFamily="34" charset="0"/>
                <a:cs typeface="Times New Roman" panose="02020603050405020304" pitchFamily="18" charset="0"/>
              </a:rPr>
              <a:t> à son emploi et qui a vocation à être titularisé dans </a:t>
            </a:r>
            <a:r>
              <a:rPr lang="fr-FR" sz="1800" b="1" dirty="0">
                <a:solidFill>
                  <a:schemeClr val="tx1"/>
                </a:solidFill>
                <a:ea typeface="Calibri" panose="020F0502020204030204" pitchFamily="34" charset="0"/>
                <a:cs typeface="Times New Roman" panose="02020603050405020304" pitchFamily="18" charset="0"/>
              </a:rPr>
              <a:t>son grade.</a:t>
            </a:r>
          </a:p>
          <a:p>
            <a:pPr marL="0" marR="0" lvl="0" indent="0" algn="ctr" defTabSz="914400" rtl="0" eaLnBrk="1" fontAlgn="auto" latinLnBrk="0" hangingPunct="1">
              <a:lnSpc>
                <a:spcPct val="120000"/>
              </a:lnSpc>
              <a:spcBef>
                <a:spcPts val="0"/>
              </a:spcBef>
              <a:spcAft>
                <a:spcPts val="0"/>
              </a:spcAft>
              <a:buClrTx/>
              <a:buSzTx/>
              <a:buFont typeface="Arial" pitchFamily="34" charset="0"/>
              <a:buNone/>
              <a:tabLst/>
              <a:defRPr/>
            </a:pPr>
            <a:endParaRPr kumimoji="0" lang="fr-FR" sz="1800" i="0" u="none" strike="noStrike" kern="1200" cap="none" spc="0" normalizeH="0" baseline="0" noProof="0" dirty="0">
              <a:ln>
                <a:noFill/>
              </a:ln>
              <a:solidFill>
                <a:schemeClr val="tx1"/>
              </a:solidFill>
              <a:effectLst/>
              <a:uLnTx/>
              <a:uFillTx/>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20000"/>
              </a:lnSpc>
              <a:spcBef>
                <a:spcPts val="0"/>
              </a:spcBef>
              <a:spcAft>
                <a:spcPts val="0"/>
              </a:spcAft>
              <a:buClrTx/>
              <a:buSzTx/>
              <a:buFont typeface="Arial" pitchFamily="34" charset="0"/>
              <a:buNone/>
              <a:tabLst/>
              <a:defRPr/>
            </a:pPr>
            <a:r>
              <a:rPr kumimoji="0" lang="fr-FR" sz="1800" i="0" u="sng" strike="noStrike" kern="1200" cap="none" spc="0" normalizeH="0" baseline="0" noProof="0" dirty="0">
                <a:ln>
                  <a:noFill/>
                </a:ln>
                <a:solidFill>
                  <a:schemeClr val="tx1"/>
                </a:solidFill>
                <a:effectLst/>
                <a:uLnTx/>
                <a:uFillTx/>
                <a:ea typeface="Calibri" panose="020F0502020204030204" pitchFamily="34" charset="0"/>
                <a:cs typeface="Times New Roman" panose="02020603050405020304" pitchFamily="18" charset="0"/>
              </a:rPr>
              <a:t>Le stage est à la fois </a:t>
            </a:r>
            <a:r>
              <a:rPr kumimoji="0" lang="fr-FR" sz="1800" i="0" u="none" strike="noStrike" kern="1200" cap="none" spc="0" normalizeH="0" baseline="0" noProof="0" dirty="0">
                <a:ln>
                  <a:noFill/>
                </a:ln>
                <a:solidFill>
                  <a:schemeClr val="tx1"/>
                </a:solidFill>
                <a:effectLst/>
                <a:uLnTx/>
                <a:uFillTx/>
                <a:ea typeface="Calibri" panose="020F0502020204030204" pitchFamily="34" charset="0"/>
                <a:cs typeface="Times New Roman" panose="02020603050405020304" pitchFamily="18" charset="0"/>
              </a:rPr>
              <a:t>:</a:t>
            </a:r>
          </a:p>
          <a:p>
            <a:pPr marR="0" lvl="0" algn="just" defTabSz="914400" rtl="0" eaLnBrk="1" fontAlgn="auto" latinLnBrk="0" hangingPunct="1">
              <a:lnSpc>
                <a:spcPct val="120000"/>
              </a:lnSpc>
              <a:spcBef>
                <a:spcPts val="0"/>
              </a:spcBef>
              <a:spcAft>
                <a:spcPts val="0"/>
              </a:spcAft>
              <a:buClrTx/>
              <a:buSzTx/>
              <a:buFont typeface="Wingdings" panose="05000000000000000000" pitchFamily="2" charset="2"/>
              <a:buChar char="v"/>
              <a:tabLst/>
              <a:defRPr/>
            </a:pPr>
            <a:r>
              <a:rPr kumimoji="0" lang="fr-FR" sz="1800" i="0" u="none" strike="noStrike" kern="1200" cap="none" spc="0" normalizeH="0" baseline="0" noProof="0" dirty="0">
                <a:ln>
                  <a:noFill/>
                </a:ln>
                <a:solidFill>
                  <a:schemeClr val="tx1"/>
                </a:solidFill>
                <a:effectLst/>
                <a:uLnTx/>
                <a:uFillTx/>
                <a:ea typeface="Calibri" panose="020F0502020204030204" pitchFamily="34" charset="0"/>
                <a:cs typeface="Times New Roman" panose="02020603050405020304" pitchFamily="18" charset="0"/>
              </a:rPr>
              <a:t>Une période d’apprentissage des fonctions, d’acquisition. </a:t>
            </a:r>
            <a:r>
              <a:rPr lang="fr-FR" sz="1800" dirty="0">
                <a:solidFill>
                  <a:schemeClr val="tx1"/>
                </a:solidFill>
                <a:ea typeface="Calibri" panose="020F0502020204030204" pitchFamily="34" charset="0"/>
                <a:cs typeface="Times New Roman" panose="02020603050405020304" pitchFamily="18" charset="0"/>
              </a:rPr>
              <a:t>I</a:t>
            </a:r>
            <a:r>
              <a:rPr kumimoji="0" lang="fr-FR" sz="1800" i="0" u="none" strike="noStrike" kern="1200" cap="none" spc="0" normalizeH="0" baseline="0" noProof="0" dirty="0">
                <a:ln>
                  <a:noFill/>
                </a:ln>
                <a:solidFill>
                  <a:schemeClr val="tx1"/>
                </a:solidFill>
                <a:effectLst/>
                <a:uLnTx/>
                <a:uFillTx/>
                <a:ea typeface="Calibri" panose="020F0502020204030204" pitchFamily="34" charset="0"/>
                <a:cs typeface="Times New Roman" panose="02020603050405020304" pitchFamily="18" charset="0"/>
              </a:rPr>
              <a:t>l s’agit de compléter la qualification du stagiaire par une formation adaptée à l’emploi qu’il sera appelé à occuper.</a:t>
            </a:r>
          </a:p>
          <a:p>
            <a:pPr algn="just">
              <a:lnSpc>
                <a:spcPct val="120000"/>
              </a:lnSpc>
              <a:spcBef>
                <a:spcPts val="0"/>
              </a:spcBef>
              <a:buFont typeface="Wingdings" panose="05000000000000000000" pitchFamily="2" charset="2"/>
              <a:buChar char="v"/>
              <a:defRPr/>
            </a:pPr>
            <a:r>
              <a:rPr kumimoji="0" lang="fr-FR" sz="1800" i="0" u="none" strike="noStrike" kern="1200" cap="none" spc="0" normalizeH="0" baseline="0" noProof="0" dirty="0">
                <a:ln>
                  <a:noFill/>
                </a:ln>
                <a:solidFill>
                  <a:schemeClr val="tx1"/>
                </a:solidFill>
                <a:effectLst/>
                <a:uLnTx/>
                <a:uFillTx/>
                <a:ea typeface="Calibri" panose="020F0502020204030204" pitchFamily="34" charset="0"/>
                <a:cs typeface="Times New Roman" panose="02020603050405020304" pitchFamily="18" charset="0"/>
              </a:rPr>
              <a:t>une période probatoire : le fonctionnaire stagiaire doit faire la preuve de son aptitude professionnelle. Cette période permet à l’autorité territoriale d’apprécier cette dernière.</a:t>
            </a:r>
          </a:p>
          <a:p>
            <a:pPr marL="0" marR="0" lvl="0" indent="0" algn="just" defTabSz="914400" rtl="0" eaLnBrk="1" fontAlgn="auto" latinLnBrk="0" hangingPunct="1">
              <a:lnSpc>
                <a:spcPct val="120000"/>
              </a:lnSpc>
              <a:spcBef>
                <a:spcPts val="0"/>
              </a:spcBef>
              <a:spcAft>
                <a:spcPts val="0"/>
              </a:spcAft>
              <a:buClrTx/>
              <a:buSzTx/>
              <a:buFont typeface="Arial" pitchFamily="34" charset="0"/>
              <a:buNone/>
              <a:tabLst/>
              <a:defRPr/>
            </a:pPr>
            <a:endParaRPr kumimoji="0" lang="fr-FR" sz="1800" i="0" u="none" strike="noStrike" kern="1200" cap="none" spc="0" normalizeH="0" baseline="0" noProof="0" dirty="0">
              <a:ln>
                <a:noFill/>
              </a:ln>
              <a:solidFill>
                <a:schemeClr val="tx1"/>
              </a:solidFill>
              <a:effectLst/>
              <a:uLnTx/>
              <a:uFillTx/>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20000"/>
              </a:lnSpc>
              <a:spcBef>
                <a:spcPts val="0"/>
              </a:spcBef>
              <a:spcAft>
                <a:spcPts val="0"/>
              </a:spcAft>
              <a:buClrTx/>
              <a:buSzTx/>
              <a:buFont typeface="Arial" pitchFamily="34" charset="0"/>
              <a:buNone/>
              <a:tabLst/>
              <a:defRPr/>
            </a:pPr>
            <a:r>
              <a:rPr kumimoji="0" lang="fr-FR" sz="1800" i="0" u="none" strike="noStrike" kern="1200" cap="none" spc="0" normalizeH="0" baseline="0" noProof="0" dirty="0">
                <a:ln>
                  <a:noFill/>
                </a:ln>
                <a:solidFill>
                  <a:schemeClr val="tx1"/>
                </a:solidFill>
                <a:effectLst/>
                <a:uLnTx/>
                <a:uFillTx/>
                <a:ea typeface="Calibri" panose="020F0502020204030204" pitchFamily="34" charset="0"/>
                <a:cs typeface="Times New Roman" panose="02020603050405020304" pitchFamily="18" charset="0"/>
              </a:rPr>
              <a:t>Le stagiaire fera donc l’objet d’évaluations régulières au cours de cette période préalable à la décision de titularisation. En effet l’agent n’a aucun droit à être titularisé, mais seulement vocation à être titularisé.</a:t>
            </a:r>
          </a:p>
        </p:txBody>
      </p:sp>
      <p:sp>
        <p:nvSpPr>
          <p:cNvPr id="2" name="Titre 1">
            <a:extLst>
              <a:ext uri="{FF2B5EF4-FFF2-40B4-BE49-F238E27FC236}">
                <a16:creationId xmlns:a16="http://schemas.microsoft.com/office/drawing/2014/main" id="{4025A720-0238-E2EC-E729-389F340656C9}"/>
              </a:ext>
            </a:extLst>
          </p:cNvPr>
          <p:cNvSpPr>
            <a:spLocks noGrp="1"/>
          </p:cNvSpPr>
          <p:nvPr>
            <p:ph type="title"/>
          </p:nvPr>
        </p:nvSpPr>
        <p:spPr>
          <a:xfrm>
            <a:off x="559292" y="995253"/>
            <a:ext cx="11023108" cy="489021"/>
          </a:xfrm>
        </p:spPr>
        <p:txBody>
          <a:bodyPr/>
          <a:lstStyle/>
          <a:p>
            <a:r>
              <a:rPr lang="fr-FR" sz="2400" dirty="0"/>
              <a:t>1. A QUOI SERT LE STAGE ?</a:t>
            </a:r>
          </a:p>
        </p:txBody>
      </p:sp>
    </p:spTree>
    <p:extLst>
      <p:ext uri="{BB962C8B-B14F-4D97-AF65-F5344CB8AC3E}">
        <p14:creationId xmlns:p14="http://schemas.microsoft.com/office/powerpoint/2010/main" val="17618334"/>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B5E1AA39-47C6-6DC9-248D-A9A5181C1F0E}"/>
              </a:ext>
            </a:extLst>
          </p:cNvPr>
          <p:cNvSpPr>
            <a:spLocks noGrp="1"/>
          </p:cNvSpPr>
          <p:nvPr>
            <p:ph type="sldNum" sz="quarter" idx="12"/>
          </p:nvPr>
        </p:nvSpPr>
        <p:spPr/>
        <p:txBody>
          <a:bodyPr/>
          <a:lstStyle/>
          <a:p>
            <a:fld id="{FFC61400-75E0-47EA-9D3C-7E508FA81C51}" type="slidenum">
              <a:rPr lang="fr-FR" smtClean="0"/>
              <a:pPr/>
              <a:t>4</a:t>
            </a:fld>
            <a:endParaRPr lang="fr-FR" dirty="0"/>
          </a:p>
        </p:txBody>
      </p:sp>
      <p:sp>
        <p:nvSpPr>
          <p:cNvPr id="5" name="ZoneTexte 4">
            <a:extLst>
              <a:ext uri="{FF2B5EF4-FFF2-40B4-BE49-F238E27FC236}">
                <a16:creationId xmlns:a16="http://schemas.microsoft.com/office/drawing/2014/main" id="{010B8188-43FF-54C9-2E51-B8D68D408225}"/>
              </a:ext>
            </a:extLst>
          </p:cNvPr>
          <p:cNvSpPr txBox="1"/>
          <p:nvPr/>
        </p:nvSpPr>
        <p:spPr>
          <a:xfrm>
            <a:off x="673117" y="1416140"/>
            <a:ext cx="10552921" cy="2064540"/>
          </a:xfrm>
          <a:prstGeom prst="rect">
            <a:avLst/>
          </a:prstGeom>
          <a:noFill/>
        </p:spPr>
        <p:txBody>
          <a:bodyPr wrap="square">
            <a:spAutoFit/>
          </a:bodyPr>
          <a:lstStyle/>
          <a:p>
            <a:pPr marL="0" marR="0" lvl="0" indent="0" algn="just" defTabSz="914400" rtl="0" eaLnBrk="1" fontAlgn="auto" latinLnBrk="0" hangingPunct="1">
              <a:lnSpc>
                <a:spcPct val="120000"/>
              </a:lnSpc>
              <a:spcBef>
                <a:spcPts val="0"/>
              </a:spcBef>
              <a:spcAft>
                <a:spcPts val="0"/>
              </a:spcAft>
              <a:buClrTx/>
              <a:buSzTx/>
              <a:buFont typeface="Arial" pitchFamily="34" charset="0"/>
              <a:buNone/>
              <a:tabLst/>
              <a:defRPr/>
            </a:pPr>
            <a:r>
              <a:rPr kumimoji="0" lang="fr-FR" sz="1800" b="0" i="0" u="none" strike="noStrike" kern="1200" cap="none" spc="0" normalizeH="0" baseline="0" noProof="0" dirty="0">
                <a:ln>
                  <a:noFill/>
                </a:ln>
                <a:solidFill>
                  <a:schemeClr val="tx1"/>
                </a:solidFill>
                <a:effectLst/>
                <a:uLnTx/>
                <a:uFillTx/>
                <a:ea typeface="Calibri" panose="020F0502020204030204" pitchFamily="34" charset="0"/>
                <a:cs typeface="Times New Roman" panose="02020603050405020304" pitchFamily="18" charset="0"/>
              </a:rPr>
              <a:t>Tout nouvel agent qui entre dans la fonction publique territoriale est nommé, selon les cas,  soit :</a:t>
            </a:r>
          </a:p>
          <a:p>
            <a:pPr marR="0" lvl="0" algn="just" defTabSz="914400" rtl="0" eaLnBrk="1" fontAlgn="auto" latinLnBrk="0" hangingPunct="1">
              <a:lnSpc>
                <a:spcPct val="120000"/>
              </a:lnSpc>
              <a:spcBef>
                <a:spcPts val="0"/>
              </a:spcBef>
              <a:spcAft>
                <a:spcPts val="0"/>
              </a:spcAft>
              <a:buClrTx/>
              <a:buSzTx/>
              <a:buFont typeface="Wingdings" panose="05000000000000000000" pitchFamily="2" charset="2"/>
              <a:buChar char="Ø"/>
              <a:tabLst/>
              <a:defRPr/>
            </a:pPr>
            <a:r>
              <a:rPr kumimoji="0" lang="fr-FR" sz="1800" b="1" i="0" u="none" strike="noStrike" kern="1200" cap="none" spc="0" normalizeH="0" baseline="0" noProof="0" dirty="0">
                <a:ln>
                  <a:noFill/>
                </a:ln>
                <a:solidFill>
                  <a:schemeClr val="tx1"/>
                </a:solidFill>
                <a:effectLst/>
                <a:uLnTx/>
                <a:uFillTx/>
                <a:ea typeface="Calibri" panose="020F0502020204030204" pitchFamily="34" charset="0"/>
                <a:cs typeface="Times New Roman" panose="02020603050405020304" pitchFamily="18" charset="0"/>
              </a:rPr>
              <a:t>Sans réussite à un concours, par recrutement direct</a:t>
            </a:r>
            <a:r>
              <a:rPr lang="fr-FR" sz="1800" b="1" dirty="0">
                <a:solidFill>
                  <a:schemeClr val="tx1"/>
                </a:solidFill>
                <a:ea typeface="Calibri" panose="020F0502020204030204" pitchFamily="34" charset="0"/>
                <a:cs typeface="Times New Roman" panose="02020603050405020304" pitchFamily="18" charset="0"/>
              </a:rPr>
              <a:t> </a:t>
            </a:r>
            <a:r>
              <a:rPr lang="fr-FR" sz="1800" dirty="0">
                <a:solidFill>
                  <a:schemeClr val="tx1"/>
                </a:solidFill>
                <a:ea typeface="Calibri" panose="020F0502020204030204" pitchFamily="34" charset="0"/>
                <a:cs typeface="Times New Roman" panose="02020603050405020304" pitchFamily="18" charset="0"/>
              </a:rPr>
              <a:t>: Notamment les premiers grades des cadres d’emplois de catégorie C, qui </a:t>
            </a:r>
            <a:r>
              <a:rPr kumimoji="0" lang="fr-FR" sz="1800" b="0" i="0" u="none" strike="noStrike" kern="1200" cap="none" spc="0" normalizeH="0" baseline="0" noProof="0" dirty="0">
                <a:ln>
                  <a:noFill/>
                </a:ln>
                <a:solidFill>
                  <a:schemeClr val="tx1"/>
                </a:solidFill>
                <a:effectLst/>
                <a:uLnTx/>
                <a:uFillTx/>
                <a:ea typeface="Calibri" panose="020F0502020204030204" pitchFamily="34" charset="0"/>
                <a:cs typeface="Times New Roman" panose="02020603050405020304" pitchFamily="18" charset="0"/>
              </a:rPr>
              <a:t>demeurent accessibles directement sans concours : adjoint administratif, adjoint d’animation, adjoint du patrimoine, agent social, adjoint technique</a:t>
            </a:r>
            <a:r>
              <a:rPr lang="fr-FR" sz="1800" dirty="0">
                <a:solidFill>
                  <a:schemeClr val="tx1"/>
                </a:solidFill>
                <a:ea typeface="Calibri" panose="020F0502020204030204" pitchFamily="34" charset="0"/>
                <a:cs typeface="Times New Roman" panose="02020603050405020304" pitchFamily="18" charset="0"/>
              </a:rPr>
              <a:t>.</a:t>
            </a:r>
            <a:r>
              <a:rPr kumimoji="0" lang="fr-FR" sz="1800" b="0" i="0" u="none" strike="noStrike" kern="1200" cap="none" spc="0" normalizeH="0" baseline="0" noProof="0" dirty="0">
                <a:ln>
                  <a:noFill/>
                </a:ln>
                <a:solidFill>
                  <a:schemeClr val="tx1"/>
                </a:solidFill>
                <a:effectLst/>
                <a:uLnTx/>
                <a:uFillTx/>
                <a:ea typeface="Calibri" panose="020F0502020204030204" pitchFamily="34" charset="0"/>
                <a:cs typeface="Times New Roman" panose="02020603050405020304" pitchFamily="18" charset="0"/>
              </a:rPr>
              <a:t> </a:t>
            </a:r>
          </a:p>
          <a:p>
            <a:pPr marR="0" lvl="0" algn="just" defTabSz="914400" rtl="0" eaLnBrk="1" fontAlgn="auto" latinLnBrk="0" hangingPunct="1">
              <a:lnSpc>
                <a:spcPct val="120000"/>
              </a:lnSpc>
              <a:spcBef>
                <a:spcPts val="0"/>
              </a:spcBef>
              <a:spcAft>
                <a:spcPts val="0"/>
              </a:spcAft>
              <a:buClrTx/>
              <a:buSzTx/>
              <a:buFont typeface="Wingdings" panose="05000000000000000000" pitchFamily="2" charset="2"/>
              <a:buChar char="Ø"/>
              <a:tabLst/>
              <a:defRPr/>
            </a:pPr>
            <a:r>
              <a:rPr kumimoji="0" lang="fr-FR" sz="1800" b="1" i="0" u="none" strike="noStrike" kern="1200" cap="none" spc="0" normalizeH="0" baseline="0" noProof="0" dirty="0">
                <a:ln>
                  <a:noFill/>
                </a:ln>
                <a:solidFill>
                  <a:schemeClr val="tx1"/>
                </a:solidFill>
                <a:effectLst/>
                <a:uLnTx/>
                <a:uFillTx/>
                <a:ea typeface="Calibri" panose="020F0502020204030204" pitchFamily="34" charset="0"/>
                <a:cs typeface="Times New Roman" panose="02020603050405020304" pitchFamily="18" charset="0"/>
              </a:rPr>
              <a:t>Suite à la réussite à un concours</a:t>
            </a:r>
          </a:p>
          <a:p>
            <a:pPr marR="0" lvl="0" algn="just" defTabSz="914400" rtl="0" eaLnBrk="1" fontAlgn="auto" latinLnBrk="0" hangingPunct="1">
              <a:lnSpc>
                <a:spcPct val="120000"/>
              </a:lnSpc>
              <a:spcBef>
                <a:spcPts val="0"/>
              </a:spcBef>
              <a:spcAft>
                <a:spcPts val="0"/>
              </a:spcAft>
              <a:buClrTx/>
              <a:buSzTx/>
              <a:buFont typeface="Wingdings" panose="05000000000000000000" pitchFamily="2" charset="2"/>
              <a:buChar char="Ø"/>
              <a:tabLst/>
              <a:defRPr/>
            </a:pPr>
            <a:r>
              <a:rPr kumimoji="0" lang="fr-FR" sz="1800" b="1" i="0" u="none" strike="noStrike" kern="1200" cap="none" spc="0" normalizeH="0" baseline="0" noProof="0" dirty="0">
                <a:ln>
                  <a:noFill/>
                </a:ln>
                <a:solidFill>
                  <a:schemeClr val="tx1"/>
                </a:solidFill>
                <a:effectLst/>
                <a:uLnTx/>
                <a:uFillTx/>
                <a:ea typeface="Calibri" panose="020F0502020204030204" pitchFamily="34" charset="0"/>
                <a:cs typeface="Times New Roman" panose="02020603050405020304" pitchFamily="18" charset="0"/>
              </a:rPr>
              <a:t>Suite à une promotion interne (</a:t>
            </a:r>
            <a:r>
              <a:rPr lang="fr-FR" b="1" dirty="0">
                <a:ea typeface="Calibri" panose="020F0502020204030204" pitchFamily="34" charset="0"/>
                <a:cs typeface="Times New Roman" panose="02020603050405020304" pitchFamily="18" charset="0"/>
              </a:rPr>
              <a:t>C</a:t>
            </a:r>
            <a:r>
              <a:rPr kumimoji="0" lang="fr-FR" sz="1800" b="1" i="0" u="none" strike="noStrike" kern="1200" cap="none" spc="0" normalizeH="0" baseline="0" noProof="0" dirty="0">
                <a:ln>
                  <a:noFill/>
                </a:ln>
                <a:solidFill>
                  <a:schemeClr val="tx1"/>
                </a:solidFill>
                <a:effectLst/>
                <a:uLnTx/>
                <a:uFillTx/>
                <a:ea typeface="Calibri" panose="020F0502020204030204" pitchFamily="34" charset="0"/>
                <a:cs typeface="Times New Roman" panose="02020603050405020304" pitchFamily="18" charset="0"/>
              </a:rPr>
              <a:t>ha</a:t>
            </a:r>
            <a:r>
              <a:rPr lang="fr-FR" b="1" dirty="0" err="1">
                <a:ea typeface="Calibri" panose="020F0502020204030204" pitchFamily="34" charset="0"/>
                <a:cs typeface="Times New Roman" panose="02020603050405020304" pitchFamily="18" charset="0"/>
              </a:rPr>
              <a:t>ngement</a:t>
            </a:r>
            <a:r>
              <a:rPr lang="fr-FR" b="1" dirty="0">
                <a:ea typeface="Calibri" panose="020F0502020204030204" pitchFamily="34" charset="0"/>
                <a:cs typeface="Times New Roman" panose="02020603050405020304" pitchFamily="18" charset="0"/>
              </a:rPr>
              <a:t> de catégorie hiérarchique ex : C vers B)</a:t>
            </a:r>
            <a:endParaRPr kumimoji="0" lang="fr-FR" sz="1800" b="1" i="0" u="none" strike="noStrike" kern="1200" cap="none" spc="0" normalizeH="0" baseline="0" noProof="0" dirty="0">
              <a:ln>
                <a:noFill/>
              </a:ln>
              <a:solidFill>
                <a:schemeClr val="tx1"/>
              </a:solidFill>
              <a:effectLst/>
              <a:uLnTx/>
              <a:uFillTx/>
              <a:ea typeface="Calibri" panose="020F0502020204030204" pitchFamily="34" charset="0"/>
              <a:cs typeface="Times New Roman" panose="02020603050405020304" pitchFamily="18" charset="0"/>
            </a:endParaRPr>
          </a:p>
        </p:txBody>
      </p:sp>
      <p:sp>
        <p:nvSpPr>
          <p:cNvPr id="4" name="Titre 1">
            <a:extLst>
              <a:ext uri="{FF2B5EF4-FFF2-40B4-BE49-F238E27FC236}">
                <a16:creationId xmlns:a16="http://schemas.microsoft.com/office/drawing/2014/main" id="{B2FEFB1E-024A-C6FC-CDB0-3A48A7B41A5F}"/>
              </a:ext>
            </a:extLst>
          </p:cNvPr>
          <p:cNvSpPr>
            <a:spLocks noGrp="1"/>
          </p:cNvSpPr>
          <p:nvPr>
            <p:ph type="title"/>
          </p:nvPr>
        </p:nvSpPr>
        <p:spPr>
          <a:xfrm>
            <a:off x="559292" y="869163"/>
            <a:ext cx="11023108" cy="489021"/>
          </a:xfrm>
        </p:spPr>
        <p:txBody>
          <a:bodyPr/>
          <a:lstStyle/>
          <a:p>
            <a:r>
              <a:rPr lang="fr-FR" sz="2400" dirty="0"/>
              <a:t>2. QUI PEUT ETRE STAGIAIRE?</a:t>
            </a:r>
          </a:p>
        </p:txBody>
      </p:sp>
      <p:sp>
        <p:nvSpPr>
          <p:cNvPr id="8" name="ZoneTexte 7">
            <a:extLst>
              <a:ext uri="{FF2B5EF4-FFF2-40B4-BE49-F238E27FC236}">
                <a16:creationId xmlns:a16="http://schemas.microsoft.com/office/drawing/2014/main" id="{9C883103-E66F-5FE5-6C57-E5A2663F30BB}"/>
              </a:ext>
            </a:extLst>
          </p:cNvPr>
          <p:cNvSpPr txBox="1"/>
          <p:nvPr/>
        </p:nvSpPr>
        <p:spPr>
          <a:xfrm>
            <a:off x="673117" y="3575009"/>
            <a:ext cx="10552921" cy="734945"/>
          </a:xfrm>
          <a:prstGeom prst="rect">
            <a:avLst/>
          </a:prstGeom>
          <a:noFill/>
        </p:spPr>
        <p:txBody>
          <a:bodyPr wrap="square">
            <a:spAutoFit/>
          </a:bodyPr>
          <a:lstStyle/>
          <a:p>
            <a:pPr marR="0" lvl="0" algn="just" defTabSz="914400" rtl="0" eaLnBrk="1" fontAlgn="auto" latinLnBrk="0" hangingPunct="1">
              <a:lnSpc>
                <a:spcPct val="120000"/>
              </a:lnSpc>
              <a:spcBef>
                <a:spcPts val="0"/>
              </a:spcBef>
              <a:spcAft>
                <a:spcPts val="0"/>
              </a:spcAft>
              <a:buClrTx/>
              <a:buSzTx/>
              <a:tabLst/>
              <a:defRPr/>
            </a:pPr>
            <a:r>
              <a:rPr lang="fr-FR" dirty="0"/>
              <a:t>Avant de procéder à la nomination, l’autorité territoriale doit également vérifier que le candidat remplit les conditions générales d’accès à la Fonction Publique : </a:t>
            </a:r>
            <a:r>
              <a:rPr lang="fr-FR" dirty="0">
                <a:hlinkClick r:id="rId2"/>
              </a:rPr>
              <a:t>Article L321-1 du Code Général de La Fonction Publique</a:t>
            </a:r>
            <a:endParaRPr lang="fr-FR" dirty="0"/>
          </a:p>
        </p:txBody>
      </p:sp>
      <p:sp>
        <p:nvSpPr>
          <p:cNvPr id="2" name="Titre 1">
            <a:extLst>
              <a:ext uri="{FF2B5EF4-FFF2-40B4-BE49-F238E27FC236}">
                <a16:creationId xmlns:a16="http://schemas.microsoft.com/office/drawing/2014/main" id="{89684B17-40D3-08CF-028C-08A297DA39AF}"/>
              </a:ext>
            </a:extLst>
          </p:cNvPr>
          <p:cNvSpPr txBox="1">
            <a:spLocks/>
          </p:cNvSpPr>
          <p:nvPr/>
        </p:nvSpPr>
        <p:spPr>
          <a:xfrm>
            <a:off x="673117" y="4506227"/>
            <a:ext cx="11023108" cy="365125"/>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b="1" kern="1200">
                <a:solidFill>
                  <a:srgbClr val="98C453"/>
                </a:solidFill>
                <a:latin typeface="Verdana" pitchFamily="34" charset="0"/>
                <a:ea typeface="Verdana" pitchFamily="34" charset="0"/>
                <a:cs typeface="Verdana" pitchFamily="34" charset="0"/>
              </a:defRPr>
            </a:lvl1pPr>
          </a:lstStyle>
          <a:p>
            <a:r>
              <a:rPr lang="fr-FR" sz="2400" dirty="0"/>
              <a:t>3. LA DURÉE DE STAGE</a:t>
            </a:r>
          </a:p>
        </p:txBody>
      </p:sp>
      <p:sp>
        <p:nvSpPr>
          <p:cNvPr id="6" name="ZoneTexte 5">
            <a:extLst>
              <a:ext uri="{FF2B5EF4-FFF2-40B4-BE49-F238E27FC236}">
                <a16:creationId xmlns:a16="http://schemas.microsoft.com/office/drawing/2014/main" id="{8DDC9CFB-5784-F326-65E6-1B6116C3A7CD}"/>
              </a:ext>
            </a:extLst>
          </p:cNvPr>
          <p:cNvSpPr txBox="1"/>
          <p:nvPr/>
        </p:nvSpPr>
        <p:spPr>
          <a:xfrm>
            <a:off x="753577" y="4965681"/>
            <a:ext cx="10634538" cy="1200329"/>
          </a:xfrm>
          <a:prstGeom prst="rect">
            <a:avLst/>
          </a:prstGeom>
          <a:noFill/>
        </p:spPr>
        <p:txBody>
          <a:bodyPr wrap="square">
            <a:spAutoFit/>
          </a:bodyPr>
          <a:lstStyle/>
          <a:p>
            <a:r>
              <a:rPr lang="fr-FR" dirty="0"/>
              <a:t>A défaut de précisions apportées par chaque statut particulier :</a:t>
            </a:r>
          </a:p>
          <a:p>
            <a:pPr marL="285750" indent="-285750" algn="just">
              <a:buFont typeface="Wingdings" panose="05000000000000000000" pitchFamily="2" charset="2"/>
              <a:buChar char="ü"/>
            </a:pPr>
            <a:r>
              <a:rPr lang="fr-FR" dirty="0"/>
              <a:t>la durée normale est fixée à une année pour les stagiaires nommés après concours.</a:t>
            </a:r>
          </a:p>
          <a:p>
            <a:pPr marL="285750" indent="-285750" algn="just">
              <a:buFont typeface="Wingdings" panose="05000000000000000000" pitchFamily="2" charset="2"/>
              <a:buChar char="ü"/>
            </a:pPr>
            <a:r>
              <a:rPr lang="fr-FR" dirty="0"/>
              <a:t>Après un recrutement au titre de la promotion interne, la durée du stage est de 6 mois.</a:t>
            </a:r>
          </a:p>
          <a:p>
            <a:pPr algn="ctr"/>
            <a:r>
              <a:rPr lang="fr-FR" dirty="0"/>
              <a:t>Cette durée de stage peut également être prolongée ou prorogée : deux dispositifs distincts ! </a:t>
            </a:r>
          </a:p>
        </p:txBody>
      </p:sp>
    </p:spTree>
    <p:extLst>
      <p:ext uri="{BB962C8B-B14F-4D97-AF65-F5344CB8AC3E}">
        <p14:creationId xmlns:p14="http://schemas.microsoft.com/office/powerpoint/2010/main" val="1240750866"/>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290C9AA9-D4B5-6CE4-6975-852A652F2BCB}"/>
              </a:ext>
            </a:extLst>
          </p:cNvPr>
          <p:cNvSpPr>
            <a:spLocks noGrp="1"/>
          </p:cNvSpPr>
          <p:nvPr>
            <p:ph type="sldNum" sz="quarter" idx="12"/>
          </p:nvPr>
        </p:nvSpPr>
        <p:spPr/>
        <p:txBody>
          <a:bodyPr/>
          <a:lstStyle/>
          <a:p>
            <a:fld id="{FFC61400-75E0-47EA-9D3C-7E508FA81C51}" type="slidenum">
              <a:rPr lang="fr-FR" smtClean="0"/>
              <a:pPr/>
              <a:t>5</a:t>
            </a:fld>
            <a:endParaRPr lang="fr-FR" dirty="0"/>
          </a:p>
        </p:txBody>
      </p:sp>
      <p:sp>
        <p:nvSpPr>
          <p:cNvPr id="2" name="ZoneTexte 1">
            <a:extLst>
              <a:ext uri="{FF2B5EF4-FFF2-40B4-BE49-F238E27FC236}">
                <a16:creationId xmlns:a16="http://schemas.microsoft.com/office/drawing/2014/main" id="{8A894BB0-746A-DFCB-870B-A9DAD68845A9}"/>
              </a:ext>
            </a:extLst>
          </p:cNvPr>
          <p:cNvSpPr txBox="1"/>
          <p:nvPr/>
        </p:nvSpPr>
        <p:spPr>
          <a:xfrm>
            <a:off x="770372" y="1431928"/>
            <a:ext cx="10200692" cy="4647426"/>
          </a:xfrm>
          <a:prstGeom prst="rect">
            <a:avLst/>
          </a:prstGeom>
          <a:noFill/>
        </p:spPr>
        <p:txBody>
          <a:bodyPr wrap="square">
            <a:spAutoFit/>
          </a:bodyPr>
          <a:lstStyle/>
          <a:p>
            <a:pPr algn="ctr"/>
            <a:r>
              <a:rPr lang="fr-FR" b="1" dirty="0">
                <a:solidFill>
                  <a:srgbClr val="7030A0"/>
                </a:solidFill>
              </a:rPr>
              <a:t>PROLONGATION DE STAGE</a:t>
            </a:r>
          </a:p>
          <a:p>
            <a:pPr algn="ctr"/>
            <a:endParaRPr lang="fr-FR" sz="1400" b="1" dirty="0">
              <a:solidFill>
                <a:srgbClr val="7030A0"/>
              </a:solidFill>
            </a:endParaRPr>
          </a:p>
          <a:p>
            <a:pPr algn="just"/>
            <a:r>
              <a:rPr lang="fr-FR" b="1" dirty="0">
                <a:solidFill>
                  <a:srgbClr val="7030A0"/>
                </a:solidFill>
              </a:rPr>
              <a:t>Temps partiel :</a:t>
            </a:r>
          </a:p>
          <a:p>
            <a:pPr algn="just"/>
            <a:r>
              <a:rPr lang="fr-FR" dirty="0"/>
              <a:t>La durée du stage des fonctionnaires stagiaires à temps partiel, doit être augmentée proportionnellement de façon à ce qu’elle corresponde à la durée effectuée par des stagiaires à temps plein.</a:t>
            </a:r>
          </a:p>
          <a:p>
            <a:pPr algn="just"/>
            <a:r>
              <a:rPr lang="fr-FR" dirty="0"/>
              <a:t>De même, un agent à temps partiel thérapeutique verra son stage prolongé pour atteindre la durée de stage statutaire d’un agent à temps plein. </a:t>
            </a:r>
          </a:p>
          <a:p>
            <a:pPr algn="just"/>
            <a:r>
              <a:rPr lang="fr-FR" sz="1600" i="1" dirty="0"/>
              <a:t>Exemple A : Agent à temps partiel 80 % pendant la durée de stage (360 jours) : 360 x 100 / 80 = 450 jours soit 1 an 3 mois.</a:t>
            </a:r>
          </a:p>
          <a:p>
            <a:pPr algn="just"/>
            <a:endParaRPr lang="fr-FR" sz="1600" i="1" dirty="0"/>
          </a:p>
          <a:p>
            <a:pPr algn="just"/>
            <a:r>
              <a:rPr lang="fr-FR" b="1" dirty="0">
                <a:solidFill>
                  <a:srgbClr val="7030A0"/>
                </a:solidFill>
              </a:rPr>
              <a:t>Congés maladies : </a:t>
            </a:r>
          </a:p>
          <a:p>
            <a:pPr algn="just"/>
            <a:r>
              <a:rPr lang="fr-FR" dirty="0"/>
              <a:t>Les congés maladies ne sont pris en compte comme temps de stage qu'à concurrence de 1/10ème (36 jours pour un an de stage) de sa durée totale. Le stage et la date de titularisation sont donc prolongés de la durée excédant cette limite.</a:t>
            </a:r>
          </a:p>
          <a:p>
            <a:pPr algn="just"/>
            <a:r>
              <a:rPr lang="fr-FR" sz="1600" i="1" dirty="0"/>
              <a:t>Exemple : Un agent en congés maladie pendant 40 jours = la durée de son stage, est prolongée de 4 jours (40 -36 jours).</a:t>
            </a:r>
            <a:endParaRPr lang="fr-FR" dirty="0"/>
          </a:p>
          <a:p>
            <a:pPr algn="just"/>
            <a:r>
              <a:rPr lang="fr-FR" dirty="0"/>
              <a:t>Exception pour le congé maternité: la durée de stage est prolongé mais la titularisation prendra effet à la fin de la durée statutaire du stage. Il s'agit du seul cas de figure où la titularisation est prononcée rétroactivement.</a:t>
            </a:r>
          </a:p>
        </p:txBody>
      </p:sp>
      <p:sp>
        <p:nvSpPr>
          <p:cNvPr id="4" name="Titre 1">
            <a:extLst>
              <a:ext uri="{FF2B5EF4-FFF2-40B4-BE49-F238E27FC236}">
                <a16:creationId xmlns:a16="http://schemas.microsoft.com/office/drawing/2014/main" id="{1661C607-780E-F5F8-E057-5212B5D0AEA5}"/>
              </a:ext>
            </a:extLst>
          </p:cNvPr>
          <p:cNvSpPr txBox="1">
            <a:spLocks/>
          </p:cNvSpPr>
          <p:nvPr/>
        </p:nvSpPr>
        <p:spPr>
          <a:xfrm>
            <a:off x="549277" y="891290"/>
            <a:ext cx="11093446" cy="489021"/>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b="1" kern="1200">
                <a:solidFill>
                  <a:srgbClr val="98C453"/>
                </a:solidFill>
                <a:latin typeface="Verdana" pitchFamily="34" charset="0"/>
                <a:ea typeface="Verdana" pitchFamily="34" charset="0"/>
                <a:cs typeface="Verdana" pitchFamily="34" charset="0"/>
              </a:defRPr>
            </a:lvl1pPr>
          </a:lstStyle>
          <a:p>
            <a:r>
              <a:rPr lang="fr-FR" sz="2400" dirty="0"/>
              <a:t>4. PROLONGATION ET PROROGATION DE STAGE</a:t>
            </a:r>
          </a:p>
        </p:txBody>
      </p:sp>
    </p:spTree>
    <p:extLst>
      <p:ext uri="{BB962C8B-B14F-4D97-AF65-F5344CB8AC3E}">
        <p14:creationId xmlns:p14="http://schemas.microsoft.com/office/powerpoint/2010/main" val="3952139651"/>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290C9AA9-D4B5-6CE4-6975-852A652F2BCB}"/>
              </a:ext>
            </a:extLst>
          </p:cNvPr>
          <p:cNvSpPr>
            <a:spLocks noGrp="1"/>
          </p:cNvSpPr>
          <p:nvPr>
            <p:ph type="sldNum" sz="quarter" idx="12"/>
          </p:nvPr>
        </p:nvSpPr>
        <p:spPr/>
        <p:txBody>
          <a:bodyPr/>
          <a:lstStyle/>
          <a:p>
            <a:fld id="{FFC61400-75E0-47EA-9D3C-7E508FA81C51}" type="slidenum">
              <a:rPr lang="fr-FR" smtClean="0"/>
              <a:pPr/>
              <a:t>6</a:t>
            </a:fld>
            <a:endParaRPr lang="fr-FR" dirty="0"/>
          </a:p>
        </p:txBody>
      </p:sp>
      <p:sp>
        <p:nvSpPr>
          <p:cNvPr id="7" name="ZoneTexte 6">
            <a:extLst>
              <a:ext uri="{FF2B5EF4-FFF2-40B4-BE49-F238E27FC236}">
                <a16:creationId xmlns:a16="http://schemas.microsoft.com/office/drawing/2014/main" id="{A4259217-9673-E22A-D8BF-49E346E110B2}"/>
              </a:ext>
            </a:extLst>
          </p:cNvPr>
          <p:cNvSpPr txBox="1"/>
          <p:nvPr/>
        </p:nvSpPr>
        <p:spPr>
          <a:xfrm>
            <a:off x="652426" y="1409641"/>
            <a:ext cx="10618236" cy="3970318"/>
          </a:xfrm>
          <a:prstGeom prst="rect">
            <a:avLst/>
          </a:prstGeom>
          <a:noFill/>
        </p:spPr>
        <p:txBody>
          <a:bodyPr wrap="square">
            <a:spAutoFit/>
          </a:bodyPr>
          <a:lstStyle/>
          <a:p>
            <a:pPr algn="ctr"/>
            <a:r>
              <a:rPr lang="fr-FR" b="1" dirty="0">
                <a:solidFill>
                  <a:srgbClr val="7030A0"/>
                </a:solidFill>
              </a:rPr>
              <a:t>LA PROROGATION DE STAGE</a:t>
            </a:r>
          </a:p>
          <a:p>
            <a:pPr algn="just"/>
            <a:endParaRPr lang="fr-FR" b="1" dirty="0">
              <a:solidFill>
                <a:srgbClr val="7030A0"/>
              </a:solidFill>
            </a:endParaRPr>
          </a:p>
          <a:p>
            <a:pPr algn="just"/>
            <a:r>
              <a:rPr lang="fr-FR" dirty="0"/>
              <a:t>Si les aptitudes professionnelles du stagiaire ne sont pas jugées satisfaisantes pour le titulariser à l’issue de la période normale du stage, l’autorité territoriale peut exceptionnellement décider de proroger le stage dans la limite de la durée au maximum équivalente à la période normale du stage. </a:t>
            </a:r>
          </a:p>
          <a:p>
            <a:pPr algn="just"/>
            <a:endParaRPr lang="fr-FR" dirty="0"/>
          </a:p>
          <a:p>
            <a:pPr algn="just"/>
            <a:r>
              <a:rPr lang="fr-FR" dirty="0"/>
              <a:t>Par ailleurs, cette décision est soumise à l’avis préalable de la commission administrative paritaire. </a:t>
            </a:r>
          </a:p>
          <a:p>
            <a:pPr algn="just"/>
            <a:r>
              <a:rPr lang="fr-FR" dirty="0"/>
              <a:t>Cette prorogation n’est pas prise en compte dans le calcul de l’ancienneté lors de la titularisation de l’intéressé dans son nouveau grade. En revanche, elle est prise en compte pour la retraite.</a:t>
            </a:r>
          </a:p>
          <a:p>
            <a:pPr algn="just"/>
            <a:endParaRPr lang="fr-FR" dirty="0"/>
          </a:p>
          <a:p>
            <a:pPr algn="just"/>
            <a:r>
              <a:rPr lang="fr-FR" dirty="0"/>
              <a:t>Il conviendra alors de démontrer aux membres de la CAP, les difficultés rencontrées par le stagiaire, d’où l’importance d’effectuer à la fois, des évaluations régulières au cours du stage et de respecter les obligations d’inscription de vos agents aux formations d’intégration.</a:t>
            </a:r>
          </a:p>
          <a:p>
            <a:pPr algn="just"/>
            <a:endParaRPr lang="fr-FR" dirty="0"/>
          </a:p>
        </p:txBody>
      </p:sp>
    </p:spTree>
    <p:extLst>
      <p:ext uri="{BB962C8B-B14F-4D97-AF65-F5344CB8AC3E}">
        <p14:creationId xmlns:p14="http://schemas.microsoft.com/office/powerpoint/2010/main" val="3034932155"/>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290C9AA9-D4B5-6CE4-6975-852A652F2BCB}"/>
              </a:ext>
            </a:extLst>
          </p:cNvPr>
          <p:cNvSpPr>
            <a:spLocks noGrp="1"/>
          </p:cNvSpPr>
          <p:nvPr>
            <p:ph type="sldNum" sz="quarter" idx="12"/>
          </p:nvPr>
        </p:nvSpPr>
        <p:spPr/>
        <p:txBody>
          <a:bodyPr/>
          <a:lstStyle/>
          <a:p>
            <a:fld id="{FFC61400-75E0-47EA-9D3C-7E508FA81C51}" type="slidenum">
              <a:rPr lang="fr-FR" smtClean="0"/>
              <a:pPr/>
              <a:t>7</a:t>
            </a:fld>
            <a:endParaRPr lang="fr-FR" dirty="0"/>
          </a:p>
        </p:txBody>
      </p:sp>
      <p:sp>
        <p:nvSpPr>
          <p:cNvPr id="7" name="ZoneTexte 6">
            <a:extLst>
              <a:ext uri="{FF2B5EF4-FFF2-40B4-BE49-F238E27FC236}">
                <a16:creationId xmlns:a16="http://schemas.microsoft.com/office/drawing/2014/main" id="{A4259217-9673-E22A-D8BF-49E346E110B2}"/>
              </a:ext>
            </a:extLst>
          </p:cNvPr>
          <p:cNvSpPr txBox="1"/>
          <p:nvPr/>
        </p:nvSpPr>
        <p:spPr>
          <a:xfrm>
            <a:off x="786882" y="1626190"/>
            <a:ext cx="10618236" cy="4524315"/>
          </a:xfrm>
          <a:prstGeom prst="rect">
            <a:avLst/>
          </a:prstGeom>
          <a:noFill/>
        </p:spPr>
        <p:txBody>
          <a:bodyPr wrap="square">
            <a:spAutoFit/>
          </a:bodyPr>
          <a:lstStyle/>
          <a:p>
            <a:pPr algn="just"/>
            <a:r>
              <a:rPr lang="fr-FR" dirty="0"/>
              <a:t>Le dispositif des formations statutaires obligatoires instauré par le décret n°2008-512 du 29 mai 2008 comprend deux volets :</a:t>
            </a:r>
          </a:p>
          <a:p>
            <a:pPr algn="just"/>
            <a:endParaRPr lang="fr-FR" dirty="0">
              <a:solidFill>
                <a:srgbClr val="7030A0"/>
              </a:solidFill>
            </a:endParaRPr>
          </a:p>
          <a:p>
            <a:pPr algn="just"/>
            <a:r>
              <a:rPr lang="fr-FR" b="1" dirty="0">
                <a:solidFill>
                  <a:srgbClr val="7030A0"/>
                </a:solidFill>
              </a:rPr>
              <a:t>1 - La formation d’intégration suivie au cours de la première année de stage </a:t>
            </a:r>
            <a:r>
              <a:rPr lang="fr-FR" dirty="0"/>
              <a:t>: </a:t>
            </a:r>
          </a:p>
          <a:p>
            <a:pPr marL="285750" indent="-285750" algn="just">
              <a:buFont typeface="Wingdings" panose="05000000000000000000" pitchFamily="2" charset="2"/>
              <a:buChar char="Ø"/>
            </a:pPr>
            <a:r>
              <a:rPr lang="fr-FR" dirty="0"/>
              <a:t>D’une durée de 10 jours pour les agents de catégorie A et B </a:t>
            </a:r>
          </a:p>
          <a:p>
            <a:pPr marL="285750" indent="-285750" algn="just">
              <a:buFont typeface="Wingdings" panose="05000000000000000000" pitchFamily="2" charset="2"/>
              <a:buChar char="Ø"/>
            </a:pPr>
            <a:r>
              <a:rPr lang="fr-FR" dirty="0"/>
              <a:t>D’une durée de 5 jours pour les agents de catégorie C</a:t>
            </a:r>
          </a:p>
          <a:p>
            <a:pPr algn="just"/>
            <a:r>
              <a:rPr lang="fr-FR" dirty="0"/>
              <a:t> A l’exclusion des agents nommés après promotion interne. </a:t>
            </a:r>
          </a:p>
          <a:p>
            <a:pPr algn="just"/>
            <a:endParaRPr lang="fr-FR" dirty="0"/>
          </a:p>
          <a:p>
            <a:pPr algn="just"/>
            <a:r>
              <a:rPr lang="fr-FR" dirty="0"/>
              <a:t>Cette formation s’effectue auprès du CNFPT. </a:t>
            </a:r>
          </a:p>
          <a:p>
            <a:pPr algn="just"/>
            <a:r>
              <a:rPr lang="fr-FR" dirty="0"/>
              <a:t>Cette formation est obligatoire pour la titularisation. </a:t>
            </a:r>
          </a:p>
          <a:p>
            <a:pPr algn="just"/>
            <a:r>
              <a:rPr lang="fr-FR" dirty="0"/>
              <a:t>Un fonctionnaire stagiaire ne peut être titularisé s’il n’a pas suivi de formation d’intégration.</a:t>
            </a:r>
          </a:p>
          <a:p>
            <a:pPr algn="just"/>
            <a:endParaRPr lang="fr-FR" dirty="0"/>
          </a:p>
          <a:p>
            <a:pPr algn="just"/>
            <a:r>
              <a:rPr lang="fr-FR" b="1" dirty="0">
                <a:solidFill>
                  <a:srgbClr val="7030A0"/>
                </a:solidFill>
              </a:rPr>
              <a:t>2- La formation de professionnalisation qui doit permettre l’adaptation à l’emploi des fonctionnaires </a:t>
            </a:r>
          </a:p>
          <a:p>
            <a:pPr algn="just"/>
            <a:r>
              <a:rPr lang="fr-FR" dirty="0"/>
              <a:t>En particulier lors de la prise d’un poste à responsabilité, ainsi que le maintien des compétences tout au long de la carrière. La durée de ces formations diffère selon le grade de l’agent. </a:t>
            </a:r>
          </a:p>
          <a:p>
            <a:pPr algn="just"/>
            <a:r>
              <a:rPr lang="fr-FR" dirty="0">
                <a:sym typeface="Wingdings" panose="05000000000000000000" pitchFamily="2" charset="2"/>
              </a:rPr>
              <a:t> </a:t>
            </a:r>
            <a:r>
              <a:rPr lang="fr-FR" dirty="0"/>
              <a:t>Il convient de se référer au statut particulier du cadre d’emplois concerné pour en connaitre la durée.</a:t>
            </a:r>
          </a:p>
        </p:txBody>
      </p:sp>
      <p:sp>
        <p:nvSpPr>
          <p:cNvPr id="2" name="Titre 1">
            <a:extLst>
              <a:ext uri="{FF2B5EF4-FFF2-40B4-BE49-F238E27FC236}">
                <a16:creationId xmlns:a16="http://schemas.microsoft.com/office/drawing/2014/main" id="{AFE8F525-9DA5-88C8-CBEE-84B32E0A6DB7}"/>
              </a:ext>
            </a:extLst>
          </p:cNvPr>
          <p:cNvSpPr txBox="1">
            <a:spLocks/>
          </p:cNvSpPr>
          <p:nvPr/>
        </p:nvSpPr>
        <p:spPr>
          <a:xfrm>
            <a:off x="649076" y="984493"/>
            <a:ext cx="11093446" cy="489021"/>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b="1" kern="1200">
                <a:solidFill>
                  <a:srgbClr val="98C453"/>
                </a:solidFill>
                <a:latin typeface="Verdana" pitchFamily="34" charset="0"/>
                <a:ea typeface="Verdana" pitchFamily="34" charset="0"/>
                <a:cs typeface="Verdana" pitchFamily="34" charset="0"/>
              </a:defRPr>
            </a:lvl1pPr>
          </a:lstStyle>
          <a:p>
            <a:r>
              <a:rPr lang="fr-FR" sz="2400" dirty="0"/>
              <a:t>5. LA FORMATION DES STAGIAIRES</a:t>
            </a:r>
          </a:p>
        </p:txBody>
      </p:sp>
    </p:spTree>
    <p:extLst>
      <p:ext uri="{BB962C8B-B14F-4D97-AF65-F5344CB8AC3E}">
        <p14:creationId xmlns:p14="http://schemas.microsoft.com/office/powerpoint/2010/main" val="4145596225"/>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290C9AA9-D4B5-6CE4-6975-852A652F2BCB}"/>
              </a:ext>
            </a:extLst>
          </p:cNvPr>
          <p:cNvSpPr>
            <a:spLocks noGrp="1"/>
          </p:cNvSpPr>
          <p:nvPr>
            <p:ph type="sldNum" sz="quarter" idx="12"/>
          </p:nvPr>
        </p:nvSpPr>
        <p:spPr/>
        <p:txBody>
          <a:bodyPr/>
          <a:lstStyle/>
          <a:p>
            <a:fld id="{FFC61400-75E0-47EA-9D3C-7E508FA81C51}" type="slidenum">
              <a:rPr lang="fr-FR" smtClean="0"/>
              <a:pPr/>
              <a:t>8</a:t>
            </a:fld>
            <a:endParaRPr lang="fr-FR" dirty="0"/>
          </a:p>
        </p:txBody>
      </p:sp>
      <p:sp>
        <p:nvSpPr>
          <p:cNvPr id="2" name="ZoneTexte 1">
            <a:extLst>
              <a:ext uri="{FF2B5EF4-FFF2-40B4-BE49-F238E27FC236}">
                <a16:creationId xmlns:a16="http://schemas.microsoft.com/office/drawing/2014/main" id="{703189FA-49E7-F7D9-F412-750D4B174117}"/>
              </a:ext>
            </a:extLst>
          </p:cNvPr>
          <p:cNvSpPr txBox="1"/>
          <p:nvPr/>
        </p:nvSpPr>
        <p:spPr>
          <a:xfrm>
            <a:off x="710622" y="1329085"/>
            <a:ext cx="10789716" cy="5078313"/>
          </a:xfrm>
          <a:prstGeom prst="rect">
            <a:avLst/>
          </a:prstGeom>
          <a:noFill/>
        </p:spPr>
        <p:txBody>
          <a:bodyPr wrap="square">
            <a:spAutoFit/>
          </a:bodyPr>
          <a:lstStyle/>
          <a:p>
            <a:pPr marL="0" marR="0" lvl="0" indent="0" algn="just" defTabSz="914400" rtl="0" eaLnBrk="1" fontAlgn="auto" latinLnBrk="0" hangingPunct="1">
              <a:lnSpc>
                <a:spcPct val="120000"/>
              </a:lnSpc>
              <a:spcBef>
                <a:spcPts val="0"/>
              </a:spcBef>
              <a:spcAft>
                <a:spcPts val="0"/>
              </a:spcAft>
              <a:buClrTx/>
              <a:buSzTx/>
              <a:buFont typeface="Arial" pitchFamily="34" charset="0"/>
              <a:buNone/>
              <a:tabLst/>
              <a:defRPr/>
            </a:pPr>
            <a:r>
              <a:rPr kumimoji="0" lang="fr-FR" sz="1800" i="0" u="none" strike="noStrike" kern="1200" cap="none" spc="0" normalizeH="0" baseline="0" noProof="0" dirty="0">
                <a:ln>
                  <a:noFill/>
                </a:ln>
                <a:effectLst/>
                <a:uLnTx/>
                <a:uFillTx/>
                <a:ea typeface="Calibri" panose="020F0502020204030204" pitchFamily="34" charset="0"/>
                <a:cs typeface="Times New Roman" panose="02020603050405020304" pitchFamily="18" charset="0"/>
              </a:rPr>
              <a:t>Un agent stagiaire est rémunéré e</a:t>
            </a:r>
            <a:r>
              <a:rPr lang="fr-FR" dirty="0">
                <a:ea typeface="Calibri" panose="020F0502020204030204" pitchFamily="34" charset="0"/>
                <a:cs typeface="Times New Roman" panose="02020603050405020304" pitchFamily="18" charset="0"/>
              </a:rPr>
              <a:t>n fonction </a:t>
            </a:r>
            <a:r>
              <a:rPr kumimoji="0" lang="fr-FR" sz="1800" i="0" u="none" strike="noStrike" kern="1200" cap="none" spc="0" normalizeH="0" baseline="0" noProof="0" dirty="0">
                <a:ln>
                  <a:noFill/>
                </a:ln>
                <a:effectLst/>
                <a:uLnTx/>
                <a:uFillTx/>
                <a:ea typeface="Calibri" panose="020F0502020204030204" pitchFamily="34" charset="0"/>
                <a:cs typeface="Times New Roman" panose="02020603050405020304" pitchFamily="18" charset="0"/>
              </a:rPr>
              <a:t>de son classement lors d’une reprise des services antérieures ou selon un classement </a:t>
            </a:r>
            <a:r>
              <a:rPr lang="fr-FR" dirty="0">
                <a:ea typeface="Calibri" panose="020F0502020204030204" pitchFamily="34" charset="0"/>
                <a:cs typeface="Times New Roman" panose="02020603050405020304" pitchFamily="18" charset="0"/>
              </a:rPr>
              <a:t>spécifique </a:t>
            </a:r>
            <a:r>
              <a:rPr kumimoji="0" lang="fr-FR" sz="1800" i="0" u="none" strike="noStrike" kern="1200" cap="none" spc="0" normalizeH="0" baseline="0" noProof="0" dirty="0">
                <a:ln>
                  <a:noFill/>
                </a:ln>
                <a:effectLst/>
                <a:uLnTx/>
                <a:uFillTx/>
                <a:ea typeface="Calibri" panose="020F0502020204030204" pitchFamily="34" charset="0"/>
                <a:cs typeface="Times New Roman" panose="02020603050405020304" pitchFamily="18" charset="0"/>
              </a:rPr>
              <a:t>prévu par décret. </a:t>
            </a:r>
          </a:p>
          <a:p>
            <a:pPr marL="0" marR="0" lvl="0" indent="0" algn="just" defTabSz="914400" rtl="0" eaLnBrk="1" fontAlgn="auto" latinLnBrk="0" hangingPunct="1">
              <a:lnSpc>
                <a:spcPct val="120000"/>
              </a:lnSpc>
              <a:spcBef>
                <a:spcPts val="0"/>
              </a:spcBef>
              <a:spcAft>
                <a:spcPts val="0"/>
              </a:spcAft>
              <a:buClrTx/>
              <a:buSzTx/>
              <a:buFont typeface="Arial" pitchFamily="34" charset="0"/>
              <a:buNone/>
              <a:tabLst/>
              <a:defRPr/>
            </a:pPr>
            <a:r>
              <a:rPr lang="fr-FR" dirty="0">
                <a:latin typeface="Calibri" panose="020F0502020204030204" pitchFamily="34" charset="0"/>
                <a:ea typeface="Calibri" panose="020F0502020204030204" pitchFamily="34" charset="0"/>
              </a:rPr>
              <a:t>Si </a:t>
            </a:r>
            <a:r>
              <a:rPr lang="fr-FR" sz="1800" dirty="0">
                <a:effectLst/>
                <a:latin typeface="Calibri" panose="020F0502020204030204" pitchFamily="34" charset="0"/>
                <a:ea typeface="Calibri" panose="020F0502020204030204" pitchFamily="34" charset="0"/>
              </a:rPr>
              <a:t>elle n’est pas effectuée lors de la nomination, la reprise ne pourra avoir lieu qu’au cours d’un délai prévu par les statuts particuliers (exemple : catégorie C : 1 an)</a:t>
            </a:r>
            <a:r>
              <a:rPr lang="fr-FR" dirty="0">
                <a:latin typeface="Calibri" panose="020F0502020204030204" pitchFamily="34" charset="0"/>
                <a:ea typeface="Calibri" panose="020F0502020204030204" pitchFamily="34" charset="0"/>
                <a:cs typeface="Times New Roman" panose="02020603050405020304" pitchFamily="18" charset="0"/>
              </a:rPr>
              <a:t>.</a:t>
            </a:r>
          </a:p>
          <a:p>
            <a:pPr marL="0" marR="0" lvl="0" indent="0" defTabSz="914400" rtl="0" eaLnBrk="1" fontAlgn="auto" latinLnBrk="0" hangingPunct="1">
              <a:lnSpc>
                <a:spcPct val="120000"/>
              </a:lnSpc>
              <a:spcBef>
                <a:spcPts val="0"/>
              </a:spcBef>
              <a:spcAft>
                <a:spcPts val="0"/>
              </a:spcAft>
              <a:buClrTx/>
              <a:buSzTx/>
              <a:buFont typeface="Arial" pitchFamily="34" charset="0"/>
              <a:buNone/>
              <a:tabLst/>
              <a:defRPr/>
            </a:pPr>
            <a:r>
              <a:rPr lang="fr-FR" noProof="0" dirty="0">
                <a:ea typeface="Calibri" panose="020F0502020204030204" pitchFamily="34" charset="0"/>
                <a:cs typeface="Times New Roman" panose="02020603050405020304" pitchFamily="18" charset="0"/>
              </a:rPr>
              <a:t>La reprise des services antérieures diffère selon </a:t>
            </a:r>
            <a:r>
              <a:rPr lang="fr-FR" dirty="0">
                <a:ea typeface="Calibri" panose="020F0502020204030204" pitchFamily="34" charset="0"/>
                <a:cs typeface="Times New Roman" panose="02020603050405020304" pitchFamily="18" charset="0"/>
              </a:rPr>
              <a:t>:</a:t>
            </a:r>
          </a:p>
          <a:p>
            <a:pPr marL="0" marR="0" lvl="0" indent="0" algn="just" defTabSz="914400" rtl="0" eaLnBrk="1" fontAlgn="auto" latinLnBrk="0" hangingPunct="1">
              <a:lnSpc>
                <a:spcPct val="120000"/>
              </a:lnSpc>
              <a:spcBef>
                <a:spcPts val="0"/>
              </a:spcBef>
              <a:spcAft>
                <a:spcPts val="0"/>
              </a:spcAft>
              <a:buClrTx/>
              <a:buSzTx/>
              <a:buFont typeface="Arial" pitchFamily="34" charset="0"/>
              <a:buNone/>
              <a:tabLst/>
              <a:defRPr/>
            </a:pPr>
            <a:r>
              <a:rPr lang="fr-FR" noProof="0" dirty="0">
                <a:ea typeface="Calibri" panose="020F0502020204030204" pitchFamily="34" charset="0"/>
                <a:cs typeface="Times New Roman" panose="02020603050405020304" pitchFamily="18" charset="0"/>
                <a:sym typeface="Wingdings" panose="05000000000000000000" pitchFamily="2" charset="2"/>
              </a:rPr>
              <a:t>	</a:t>
            </a:r>
            <a:r>
              <a:rPr lang="fr-FR" dirty="0">
                <a:ea typeface="Calibri" panose="020F0502020204030204" pitchFamily="34" charset="0"/>
                <a:cs typeface="Times New Roman" panose="02020603050405020304" pitchFamily="18" charset="0"/>
                <a:sym typeface="Wingdings" panose="05000000000000000000" pitchFamily="2" charset="2"/>
              </a:rPr>
              <a:t> L</a:t>
            </a:r>
            <a:r>
              <a:rPr lang="fr-FR" noProof="0" dirty="0">
                <a:ea typeface="Calibri" panose="020F0502020204030204" pitchFamily="34" charset="0"/>
                <a:cs typeface="Times New Roman" panose="02020603050405020304" pitchFamily="18" charset="0"/>
              </a:rPr>
              <a:t>a catégorie (A/B/C)</a:t>
            </a:r>
          </a:p>
          <a:p>
            <a:pPr marL="0" marR="0" lvl="0" indent="0" algn="just" defTabSz="914400" rtl="0" eaLnBrk="1" fontAlgn="auto" latinLnBrk="0" hangingPunct="1">
              <a:lnSpc>
                <a:spcPct val="120000"/>
              </a:lnSpc>
              <a:spcBef>
                <a:spcPts val="0"/>
              </a:spcBef>
              <a:spcAft>
                <a:spcPts val="0"/>
              </a:spcAft>
              <a:buClrTx/>
              <a:buSzTx/>
              <a:buFont typeface="Arial" pitchFamily="34" charset="0"/>
              <a:buNone/>
              <a:tabLst/>
              <a:defRPr/>
            </a:pPr>
            <a:r>
              <a:rPr lang="fr-FR" dirty="0">
                <a:ea typeface="Calibri" panose="020F0502020204030204" pitchFamily="34" charset="0"/>
                <a:cs typeface="Times New Roman" panose="02020603050405020304" pitchFamily="18" charset="0"/>
                <a:sym typeface="Wingdings" panose="05000000000000000000" pitchFamily="2" charset="2"/>
              </a:rPr>
              <a:t>	 L</a:t>
            </a:r>
            <a:r>
              <a:rPr lang="fr-FR" noProof="0" dirty="0">
                <a:ea typeface="Calibri" panose="020F0502020204030204" pitchFamily="34" charset="0"/>
                <a:cs typeface="Times New Roman" panose="02020603050405020304" pitchFamily="18" charset="0"/>
              </a:rPr>
              <a:t>e grade d’accès (1er ou 2ème grade) </a:t>
            </a:r>
            <a:endParaRPr lang="fr-FR" dirty="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20000"/>
              </a:lnSpc>
              <a:spcBef>
                <a:spcPts val="0"/>
              </a:spcBef>
              <a:spcAft>
                <a:spcPts val="0"/>
              </a:spcAft>
              <a:buClrTx/>
              <a:buSzTx/>
              <a:buFont typeface="Arial" pitchFamily="34" charset="0"/>
              <a:buNone/>
              <a:tabLst/>
              <a:defRPr/>
            </a:pPr>
            <a:r>
              <a:rPr lang="fr-FR" noProof="0" dirty="0">
                <a:ea typeface="Calibri" panose="020F0502020204030204" pitchFamily="34" charset="0"/>
                <a:cs typeface="Times New Roman" panose="02020603050405020304" pitchFamily="18" charset="0"/>
                <a:sym typeface="Wingdings" panose="05000000000000000000" pitchFamily="2" charset="2"/>
              </a:rPr>
              <a:t>	 </a:t>
            </a:r>
            <a:r>
              <a:rPr lang="fr-FR" dirty="0">
                <a:ea typeface="Calibri" panose="020F0502020204030204" pitchFamily="34" charset="0"/>
                <a:cs typeface="Times New Roman" panose="02020603050405020304" pitchFamily="18" charset="0"/>
                <a:sym typeface="Wingdings" panose="05000000000000000000" pitchFamily="2" charset="2"/>
              </a:rPr>
              <a:t>P</a:t>
            </a:r>
            <a:r>
              <a:rPr lang="fr-FR" noProof="0" dirty="0" err="1">
                <a:ea typeface="Calibri" panose="020F0502020204030204" pitchFamily="34" charset="0"/>
                <a:cs typeface="Times New Roman" panose="02020603050405020304" pitchFamily="18" charset="0"/>
              </a:rPr>
              <a:t>arfois</a:t>
            </a:r>
            <a:r>
              <a:rPr lang="fr-FR" noProof="0" dirty="0">
                <a:ea typeface="Calibri" panose="020F0502020204030204" pitchFamily="34" charset="0"/>
                <a:cs typeface="Times New Roman" panose="02020603050405020304" pitchFamily="18" charset="0"/>
              </a:rPr>
              <a:t> selon le cadre d’emplois </a:t>
            </a:r>
            <a:endParaRPr lang="fr-FR" dirty="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20000"/>
              </a:lnSpc>
              <a:spcBef>
                <a:spcPts val="0"/>
              </a:spcBef>
              <a:spcAft>
                <a:spcPts val="0"/>
              </a:spcAft>
              <a:buClrTx/>
              <a:buSzTx/>
              <a:buFont typeface="Arial" pitchFamily="34" charset="0"/>
              <a:buNone/>
              <a:tabLst/>
              <a:defRPr/>
            </a:pPr>
            <a:endParaRPr lang="fr-FR" sz="800" noProof="0" dirty="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20000"/>
              </a:lnSpc>
              <a:spcBef>
                <a:spcPts val="0"/>
              </a:spcBef>
              <a:spcAft>
                <a:spcPts val="0"/>
              </a:spcAft>
              <a:buClrTx/>
              <a:buSzTx/>
              <a:buFont typeface="Arial" pitchFamily="34" charset="0"/>
              <a:buNone/>
              <a:tabLst/>
              <a:defRPr/>
            </a:pPr>
            <a:r>
              <a:rPr lang="fr-FR" u="sng" noProof="0" dirty="0">
                <a:ea typeface="Calibri" panose="020F0502020204030204" pitchFamily="34" charset="0"/>
                <a:cs typeface="Times New Roman" panose="02020603050405020304" pitchFamily="18" charset="0"/>
              </a:rPr>
              <a:t>Deux axes principaux pour classer un agent lors de la nomination stagiaire </a:t>
            </a:r>
            <a:r>
              <a:rPr lang="fr-FR" noProof="0" dirty="0">
                <a:ea typeface="Calibri" panose="020F0502020204030204" pitchFamily="34" charset="0"/>
                <a:cs typeface="Times New Roman" panose="02020603050405020304" pitchFamily="18" charset="0"/>
              </a:rPr>
              <a:t>:</a:t>
            </a:r>
          </a:p>
          <a:p>
            <a:pPr marL="285750" indent="-285750" algn="just">
              <a:buFont typeface="Wingdings" panose="05000000000000000000" pitchFamily="2" charset="2"/>
              <a:buChar char="Ø"/>
            </a:pPr>
            <a:r>
              <a:rPr lang="fr-FR" b="1" i="0" dirty="0">
                <a:effectLst/>
              </a:rPr>
              <a:t>Les agents n’ayant pas la qualité de fonctionnaire :</a:t>
            </a:r>
          </a:p>
          <a:p>
            <a:pPr algn="just"/>
            <a:r>
              <a:rPr lang="fr-FR" dirty="0"/>
              <a:t>Les agents n’ayant pas déjà la qualité de fonctionnaire vont alors bénéficier d’une</a:t>
            </a:r>
            <a:r>
              <a:rPr lang="fr-FR" i="0" dirty="0">
                <a:effectLst/>
              </a:rPr>
              <a:t> reprise des services antérieurs qui souvent s’effectue selon une reprise des services publics ou privés.</a:t>
            </a:r>
          </a:p>
          <a:p>
            <a:pPr algn="just"/>
            <a:endParaRPr lang="fr-FR" b="1" i="0" dirty="0">
              <a:effectLst/>
            </a:endParaRPr>
          </a:p>
          <a:p>
            <a:pPr marL="285750" indent="-285750" algn="just">
              <a:buFont typeface="Wingdings" panose="05000000000000000000" pitchFamily="2" charset="2"/>
              <a:buChar char="Ø"/>
            </a:pPr>
            <a:r>
              <a:rPr lang="fr-FR" b="1" i="0" dirty="0">
                <a:effectLst/>
              </a:rPr>
              <a:t>Les agents ayant la qualité de fonctionnaire :</a:t>
            </a:r>
          </a:p>
          <a:p>
            <a:pPr algn="just"/>
            <a:r>
              <a:rPr lang="fr-FR" dirty="0"/>
              <a:t>Les agents ayant déjà la qualité de fonctionnaire seront </a:t>
            </a:r>
            <a:r>
              <a:rPr lang="fr-FR" i="0" dirty="0">
                <a:effectLst/>
              </a:rPr>
              <a:t>classés selon des règles spécifiques prévus par décret</a:t>
            </a:r>
          </a:p>
        </p:txBody>
      </p:sp>
      <p:sp>
        <p:nvSpPr>
          <p:cNvPr id="4" name="ZoneTexte 3">
            <a:extLst>
              <a:ext uri="{FF2B5EF4-FFF2-40B4-BE49-F238E27FC236}">
                <a16:creationId xmlns:a16="http://schemas.microsoft.com/office/drawing/2014/main" id="{58790CCC-FB26-7C11-2BBC-03FC9CAA1E5B}"/>
              </a:ext>
            </a:extLst>
          </p:cNvPr>
          <p:cNvSpPr txBox="1"/>
          <p:nvPr/>
        </p:nvSpPr>
        <p:spPr>
          <a:xfrm>
            <a:off x="392988" y="6222732"/>
            <a:ext cx="10428274" cy="369332"/>
          </a:xfrm>
          <a:prstGeom prst="rect">
            <a:avLst/>
          </a:prstGeom>
          <a:noFill/>
        </p:spPr>
        <p:txBody>
          <a:bodyPr wrap="square" rtlCol="0">
            <a:spAutoFit/>
          </a:bodyPr>
          <a:lstStyle/>
          <a:p>
            <a:pPr algn="ctr"/>
            <a:r>
              <a:rPr lang="fr-FR" dirty="0">
                <a:hlinkClick r:id="rId3"/>
              </a:rPr>
              <a:t>TUTORIEL SERVICES ANTERIEURS  </a:t>
            </a:r>
            <a:endParaRPr lang="fr-FR" dirty="0"/>
          </a:p>
        </p:txBody>
      </p:sp>
      <p:sp>
        <p:nvSpPr>
          <p:cNvPr id="5" name="Titre 1">
            <a:extLst>
              <a:ext uri="{FF2B5EF4-FFF2-40B4-BE49-F238E27FC236}">
                <a16:creationId xmlns:a16="http://schemas.microsoft.com/office/drawing/2014/main" id="{BA09D781-D0E4-DE58-2479-2E5BF6B537BE}"/>
              </a:ext>
            </a:extLst>
          </p:cNvPr>
          <p:cNvSpPr txBox="1">
            <a:spLocks/>
          </p:cNvSpPr>
          <p:nvPr/>
        </p:nvSpPr>
        <p:spPr>
          <a:xfrm>
            <a:off x="549277" y="891108"/>
            <a:ext cx="11093446" cy="489021"/>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b="1" kern="1200">
                <a:solidFill>
                  <a:srgbClr val="98C453"/>
                </a:solidFill>
                <a:latin typeface="Verdana" pitchFamily="34" charset="0"/>
                <a:ea typeface="Verdana" pitchFamily="34" charset="0"/>
                <a:cs typeface="Verdana" pitchFamily="34" charset="0"/>
              </a:defRPr>
            </a:lvl1pPr>
          </a:lstStyle>
          <a:p>
            <a:r>
              <a:rPr lang="fr-FR" sz="2400" dirty="0"/>
              <a:t>6. LA REMUNERATION DES STAGIAIRES</a:t>
            </a:r>
          </a:p>
        </p:txBody>
      </p:sp>
    </p:spTree>
    <p:extLst>
      <p:ext uri="{BB962C8B-B14F-4D97-AF65-F5344CB8AC3E}">
        <p14:creationId xmlns:p14="http://schemas.microsoft.com/office/powerpoint/2010/main" val="3041731868"/>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290C9AA9-D4B5-6CE4-6975-852A652F2BCB}"/>
              </a:ext>
            </a:extLst>
          </p:cNvPr>
          <p:cNvSpPr>
            <a:spLocks noGrp="1"/>
          </p:cNvSpPr>
          <p:nvPr>
            <p:ph type="sldNum" sz="quarter" idx="12"/>
          </p:nvPr>
        </p:nvSpPr>
        <p:spPr/>
        <p:txBody>
          <a:bodyPr/>
          <a:lstStyle/>
          <a:p>
            <a:fld id="{FFC61400-75E0-47EA-9D3C-7E508FA81C51}" type="slidenum">
              <a:rPr lang="fr-FR" smtClean="0"/>
              <a:pPr/>
              <a:t>9</a:t>
            </a:fld>
            <a:endParaRPr lang="fr-FR" dirty="0"/>
          </a:p>
        </p:txBody>
      </p:sp>
      <p:sp>
        <p:nvSpPr>
          <p:cNvPr id="7" name="ZoneTexte 6">
            <a:extLst>
              <a:ext uri="{FF2B5EF4-FFF2-40B4-BE49-F238E27FC236}">
                <a16:creationId xmlns:a16="http://schemas.microsoft.com/office/drawing/2014/main" id="{A4259217-9673-E22A-D8BF-49E346E110B2}"/>
              </a:ext>
            </a:extLst>
          </p:cNvPr>
          <p:cNvSpPr txBox="1"/>
          <p:nvPr/>
        </p:nvSpPr>
        <p:spPr>
          <a:xfrm>
            <a:off x="570303" y="914954"/>
            <a:ext cx="10618236" cy="1077218"/>
          </a:xfrm>
          <a:prstGeom prst="rect">
            <a:avLst/>
          </a:prstGeom>
          <a:noFill/>
        </p:spPr>
        <p:txBody>
          <a:bodyPr wrap="square">
            <a:spAutoFit/>
          </a:bodyPr>
          <a:lstStyle/>
          <a:p>
            <a:pPr algn="ctr"/>
            <a:r>
              <a:rPr lang="fr-FR" sz="3200" b="1" dirty="0">
                <a:solidFill>
                  <a:srgbClr val="7030A0"/>
                </a:solidFill>
              </a:rPr>
              <a:t>PROCEDURE DE RECRUTEMENT</a:t>
            </a:r>
          </a:p>
          <a:p>
            <a:pPr algn="ctr"/>
            <a:r>
              <a:rPr lang="fr-FR" sz="3200" b="1" dirty="0">
                <a:solidFill>
                  <a:srgbClr val="7030A0"/>
                </a:solidFill>
              </a:rPr>
              <a:t> RECAPITULATIF</a:t>
            </a:r>
            <a:endParaRPr lang="fr-FR" sz="3200" dirty="0"/>
          </a:p>
        </p:txBody>
      </p:sp>
      <p:sp>
        <p:nvSpPr>
          <p:cNvPr id="4" name="ZoneTexte 3">
            <a:extLst>
              <a:ext uri="{FF2B5EF4-FFF2-40B4-BE49-F238E27FC236}">
                <a16:creationId xmlns:a16="http://schemas.microsoft.com/office/drawing/2014/main" id="{CF4D3B6A-22AF-9E37-6B05-64A6A05E17C7}"/>
              </a:ext>
            </a:extLst>
          </p:cNvPr>
          <p:cNvSpPr txBox="1"/>
          <p:nvPr/>
        </p:nvSpPr>
        <p:spPr>
          <a:xfrm>
            <a:off x="964163" y="2196798"/>
            <a:ext cx="10618237" cy="3416320"/>
          </a:xfrm>
          <a:prstGeom prst="rect">
            <a:avLst/>
          </a:prstGeom>
          <a:noFill/>
        </p:spPr>
        <p:txBody>
          <a:bodyPr wrap="square">
            <a:spAutoFit/>
          </a:bodyPr>
          <a:lstStyle/>
          <a:p>
            <a:pPr marL="457200" indent="-457200">
              <a:buFont typeface="+mj-lt"/>
              <a:buAutoNum type="arabicParenR"/>
            </a:pPr>
            <a:r>
              <a:rPr lang="fr-FR" sz="2400" dirty="0"/>
              <a:t>Vérifier l’existence d’un poste vacant ou création par délibération</a:t>
            </a:r>
          </a:p>
          <a:p>
            <a:pPr marL="457200" indent="-457200">
              <a:buFont typeface="+mj-lt"/>
              <a:buAutoNum type="arabicParenR"/>
            </a:pPr>
            <a:r>
              <a:rPr lang="fr-FR" sz="2400" dirty="0"/>
              <a:t>Etablir la D.C.E ou D.V.E. (</a:t>
            </a:r>
            <a:r>
              <a:rPr lang="fr-FR" sz="2400" i="1" dirty="0"/>
              <a:t>prendre contact avec le service emploi si besoin)</a:t>
            </a:r>
          </a:p>
          <a:p>
            <a:pPr marL="457200" indent="-457200">
              <a:buFont typeface="+mj-lt"/>
              <a:buAutoNum type="arabicParenR"/>
            </a:pPr>
            <a:r>
              <a:rPr lang="fr-FR" sz="2400" dirty="0"/>
              <a:t>Effectuer la reprise des services antérieurs / classement de l’agent</a:t>
            </a:r>
          </a:p>
          <a:p>
            <a:pPr marL="457200" indent="-457200">
              <a:buFont typeface="+mj-lt"/>
              <a:buAutoNum type="arabicParenR"/>
            </a:pPr>
            <a:r>
              <a:rPr lang="fr-FR" sz="2400" dirty="0"/>
              <a:t>Etablir l’arrêté de nomination en qualité de stagiaire</a:t>
            </a:r>
          </a:p>
          <a:p>
            <a:pPr marL="457200" indent="-457200">
              <a:buFont typeface="+mj-lt"/>
              <a:buAutoNum type="arabicParenR"/>
            </a:pPr>
            <a:r>
              <a:rPr lang="fr-FR" sz="2400" dirty="0"/>
              <a:t>Affilier l’agent à la C.N.R.A.C.L : si la quotité de temps de travail est au moins égale à 28 heures et si l’agent n’est pas déjà agent CNRACL.</a:t>
            </a:r>
          </a:p>
          <a:p>
            <a:pPr marL="457200" indent="-457200">
              <a:buFont typeface="+mj-lt"/>
              <a:buAutoNum type="arabicParenR"/>
            </a:pPr>
            <a:r>
              <a:rPr lang="fr-FR" sz="2400" dirty="0"/>
              <a:t>Inscrire l’agent à la formation d’intégration auprès du C.N.F.P.T. (sauf promotion interne)</a:t>
            </a:r>
          </a:p>
          <a:p>
            <a:pPr marL="457200" indent="-457200">
              <a:buFont typeface="+mj-lt"/>
              <a:buAutoNum type="arabicParenR"/>
            </a:pPr>
            <a:r>
              <a:rPr lang="fr-FR" sz="2400" dirty="0"/>
              <a:t>Titularisation si l’agent a donné satisfaction pendant sa période de stage</a:t>
            </a:r>
          </a:p>
        </p:txBody>
      </p:sp>
    </p:spTree>
    <p:extLst>
      <p:ext uri="{BB962C8B-B14F-4D97-AF65-F5344CB8AC3E}">
        <p14:creationId xmlns:p14="http://schemas.microsoft.com/office/powerpoint/2010/main" val="1072292950"/>
      </p:ext>
    </p:extLst>
  </p:cSld>
  <p:clrMapOvr>
    <a:masterClrMapping/>
  </p:clrMapOvr>
  <p:transition spd="slow">
    <p:push dir="u"/>
  </p:transition>
</p:sld>
</file>

<file path=ppt/theme/theme1.xml><?xml version="1.0" encoding="utf-8"?>
<a:theme xmlns:a="http://schemas.openxmlformats.org/drawingml/2006/main" name="Thème CD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664</TotalTime>
  <Words>1242</Words>
  <Application>Microsoft Office PowerPoint</Application>
  <PresentationFormat>Grand écran</PresentationFormat>
  <Paragraphs>108</Paragraphs>
  <Slides>10</Slides>
  <Notes>2</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10</vt:i4>
      </vt:variant>
    </vt:vector>
  </HeadingPairs>
  <TitlesOfParts>
    <vt:vector size="16" baseType="lpstr">
      <vt:lpstr>Arial</vt:lpstr>
      <vt:lpstr>Calibri</vt:lpstr>
      <vt:lpstr>Garamond</vt:lpstr>
      <vt:lpstr>Verdana</vt:lpstr>
      <vt:lpstr>Wingdings</vt:lpstr>
      <vt:lpstr>Thème CDG</vt:lpstr>
      <vt:lpstr>Stagiairisation</vt:lpstr>
      <vt:lpstr>Programme</vt:lpstr>
      <vt:lpstr>1. A QUOI SERT LE STAGE ?</vt:lpstr>
      <vt:lpstr>2. QUI PEUT ETRE STAGIAIRE?</vt:lpstr>
      <vt:lpstr>Présentation PowerPoint</vt:lpstr>
      <vt:lpstr>Présentation PowerPoint</vt:lpstr>
      <vt:lpstr>Présentation PowerPoint</vt:lpstr>
      <vt:lpstr>Présentation PowerPoint</vt:lpstr>
      <vt:lpstr>Présentation PowerPoint</vt:lpstr>
      <vt:lpstr>MERCI DE VOTRE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MODULE LDG ET AVANCEMENT DE GRADE</dc:title>
  <dc:creator>Orane moussel</dc:creator>
  <cp:lastModifiedBy>Orane moussel</cp:lastModifiedBy>
  <cp:revision>116</cp:revision>
  <dcterms:created xsi:type="dcterms:W3CDTF">2022-05-16T08:33:16Z</dcterms:created>
  <dcterms:modified xsi:type="dcterms:W3CDTF">2023-04-26T14:20:31Z</dcterms:modified>
</cp:coreProperties>
</file>