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3"/>
  </p:notesMasterIdLst>
  <p:sldIdLst>
    <p:sldId id="257" r:id="rId4"/>
    <p:sldId id="286" r:id="rId5"/>
    <p:sldId id="385" r:id="rId6"/>
    <p:sldId id="386" r:id="rId7"/>
    <p:sldId id="387" r:id="rId8"/>
    <p:sldId id="380" r:id="rId9"/>
    <p:sldId id="321" r:id="rId10"/>
    <p:sldId id="376" r:id="rId11"/>
    <p:sldId id="377" r:id="rId12"/>
    <p:sldId id="327" r:id="rId13"/>
    <p:sldId id="378" r:id="rId14"/>
    <p:sldId id="388" r:id="rId15"/>
    <p:sldId id="383" r:id="rId16"/>
    <p:sldId id="392" r:id="rId17"/>
    <p:sldId id="390" r:id="rId18"/>
    <p:sldId id="336" r:id="rId19"/>
    <p:sldId id="389" r:id="rId20"/>
    <p:sldId id="379" r:id="rId21"/>
    <p:sldId id="384" r:id="rId22"/>
    <p:sldId id="391" r:id="rId23"/>
    <p:sldId id="393" r:id="rId24"/>
    <p:sldId id="394" r:id="rId25"/>
    <p:sldId id="396" r:id="rId26"/>
    <p:sldId id="395" r:id="rId27"/>
    <p:sldId id="333" r:id="rId28"/>
    <p:sldId id="359" r:id="rId29"/>
    <p:sldId id="315" r:id="rId30"/>
    <p:sldId id="361" r:id="rId31"/>
    <p:sldId id="364" r:id="rId32"/>
    <p:sldId id="338" r:id="rId33"/>
    <p:sldId id="400" r:id="rId34"/>
    <p:sldId id="401" r:id="rId35"/>
    <p:sldId id="402" r:id="rId36"/>
    <p:sldId id="405" r:id="rId37"/>
    <p:sldId id="403" r:id="rId38"/>
    <p:sldId id="404" r:id="rId39"/>
    <p:sldId id="406" r:id="rId40"/>
    <p:sldId id="397" r:id="rId41"/>
    <p:sldId id="290"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9A4D58-9027-48BB-8C69-64C49A1B966E}" type="datetimeFigureOut">
              <a:rPr lang="fr-FR" smtClean="0"/>
              <a:t>31/05/2023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0AE54-5813-478E-A94F-EB08412213D6}" type="slidenum">
              <a:rPr lang="fr-FR" smtClean="0"/>
              <a:t>‹N°›</a:t>
            </a:fld>
            <a:endParaRPr lang="fr-FR"/>
          </a:p>
        </p:txBody>
      </p:sp>
    </p:spTree>
    <p:extLst>
      <p:ext uri="{BB962C8B-B14F-4D97-AF65-F5344CB8AC3E}">
        <p14:creationId xmlns:p14="http://schemas.microsoft.com/office/powerpoint/2010/main" val="277728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B80F4809-0F0E-46C6-98AE-D87CAF40FAB5}" type="slidenum">
              <a:rPr kumimoji="0" lang="fr-FR" sz="1200" b="0" i="0" u="none" strike="noStrike" kern="1200" cap="none" spc="0" normalizeH="0" baseline="0" noProof="0" smtClean="0">
                <a:ln>
                  <a:noFill/>
                </a:ln>
                <a:solidFill>
                  <a:srgbClr val="000000"/>
                </a:solidFill>
                <a:effectLst/>
                <a:uLnTx/>
                <a:uFillTx/>
                <a:latin typeface="Calibri" pitchFamily="34" charset="0"/>
                <a:ea typeface="+mn-ea"/>
                <a:cs typeface="+mn-cs"/>
                <a:sym typeface="Calibri" pitchFamily="34" charset="0"/>
              </a:rPr>
              <a:pPr marL="0" marR="0" lvl="0" indent="0" algn="r" defTabSz="914400" rtl="0" eaLnBrk="1" fontAlgn="auto" latinLnBrk="0" hangingPunct="1">
                <a:lnSpc>
                  <a:spcPct val="100000"/>
                </a:lnSpc>
                <a:spcBef>
                  <a:spcPts val="0"/>
                </a:spcBef>
                <a:spcAft>
                  <a:spcPts val="0"/>
                </a:spcAft>
                <a:buClrTx/>
                <a:buSzPct val="25000"/>
                <a:buFontTx/>
                <a:buNone/>
                <a:tabLst/>
                <a:defRPr/>
              </a:pPr>
              <a:t>1</a:t>
            </a:fld>
            <a:endParaRPr kumimoji="0" lang="fr-FR" sz="1200" b="0" i="0" u="none" strike="noStrike" kern="1200" cap="none" spc="0" normalizeH="0" baseline="0" noProof="0">
              <a:ln>
                <a:noFill/>
              </a:ln>
              <a:solidFill>
                <a:srgbClr val="000000"/>
              </a:solidFill>
              <a:effectLst/>
              <a:uLnTx/>
              <a:uFillTx/>
              <a:latin typeface="Calibri" pitchFamily="34" charset="0"/>
              <a:ea typeface="+mn-ea"/>
              <a:cs typeface="+mn-cs"/>
              <a:sym typeface="Calibri" pitchFamily="34" charset="0"/>
            </a:endParaRPr>
          </a:p>
        </p:txBody>
      </p:sp>
    </p:spTree>
    <p:extLst>
      <p:ext uri="{BB962C8B-B14F-4D97-AF65-F5344CB8AC3E}">
        <p14:creationId xmlns:p14="http://schemas.microsoft.com/office/powerpoint/2010/main" val="950731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Shape 274"/>
          <p:cNvSpPr>
            <a:spLocks noGrp="1" noRot="1" noChangeAspect="1" noTextEdit="1"/>
          </p:cNvSpPr>
          <p:nvPr>
            <p:ph type="sldImg" idx="2"/>
          </p:nvPr>
        </p:nvSpPr>
        <p:spPr>
          <a:xfrm>
            <a:off x="422275" y="1241425"/>
            <a:ext cx="5953125" cy="3349625"/>
          </a:xfrm>
          <a:noFill/>
          <a:ln w="9525"/>
        </p:spPr>
      </p:sp>
      <p:sp>
        <p:nvSpPr>
          <p:cNvPr id="70659" name="Shape 27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fr-FR" dirty="0">
              <a:solidFill>
                <a:srgbClr val="000000"/>
              </a:solidFill>
              <a:latin typeface="Calibri" pitchFamily="34" charset="0"/>
              <a:ea typeface="Calibri" pitchFamily="34" charset="0"/>
              <a:cs typeface="Calibri" pitchFamily="34" charset="0"/>
              <a:sym typeface="Calibri" pitchFamily="34" charset="0"/>
            </a:endParaRPr>
          </a:p>
        </p:txBody>
      </p:sp>
      <p:sp>
        <p:nvSpPr>
          <p:cNvPr id="70660" name="Shape 276"/>
          <p:cNvSpPr>
            <a:spLocks noGrp="1"/>
          </p:cNvSpPr>
          <p:nvPr>
            <p:ph type="sldNum" sz="quarter" idx="12"/>
          </p:nvPr>
        </p:nvSpPr>
        <p:spPr>
          <a:noFill/>
        </p:spPr>
        <p: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pitchFamily="34" charset="0"/>
              <a:buNone/>
              <a:tabLst/>
              <a:defRPr/>
            </a:pPr>
            <a:fld id="{734C7871-4472-40D9-89DC-75504A65D658}" type="slidenum">
              <a:rPr kumimoji="0" lang="fr-FR" sz="1400" b="0" i="0" u="none" strike="noStrike" kern="1200" cap="none" spc="0" normalizeH="0" baseline="0" noProof="0">
                <a:ln>
                  <a:noFill/>
                </a:ln>
                <a:solidFill>
                  <a:srgbClr val="000000"/>
                </a:solidFill>
                <a:effectLst/>
                <a:uLnTx/>
                <a:uFillTx/>
                <a:latin typeface="Arial" pitchFamily="34" charset="0"/>
                <a:ea typeface="+mn-ea"/>
                <a:cs typeface="+mn-cs"/>
                <a:sym typeface="Arial" pitchFamily="34" charset="0"/>
              </a:rPr>
              <a:pPr marL="0" marR="0" lvl="0" indent="0" algn="l" defTabSz="914400" rtl="0" eaLnBrk="1" fontAlgn="auto" latinLnBrk="0" hangingPunct="1">
                <a:lnSpc>
                  <a:spcPct val="100000"/>
                </a:lnSpc>
                <a:spcBef>
                  <a:spcPts val="0"/>
                </a:spcBef>
                <a:spcAft>
                  <a:spcPts val="0"/>
                </a:spcAft>
                <a:buClr>
                  <a:srgbClr val="000000"/>
                </a:buClr>
                <a:buSzPct val="25000"/>
                <a:buFont typeface="Arial" pitchFamily="34" charset="0"/>
                <a:buNone/>
                <a:tabLst/>
                <a:defRPr/>
              </a:pPr>
              <a:t>2</a:t>
            </a:fld>
            <a:endParaRPr kumimoji="0" lang="fr-FR" sz="1400" b="0" i="0" u="none" strike="noStrike" kern="1200" cap="none" spc="0" normalizeH="0" baseline="0" noProof="0">
              <a:ln>
                <a:noFill/>
              </a:ln>
              <a:solidFill>
                <a:srgbClr val="000000"/>
              </a:solidFill>
              <a:effectLst/>
              <a:uLnTx/>
              <a:uFillTx/>
              <a:latin typeface="Arial" pitchFamily="34" charset="0"/>
              <a:ea typeface="+mn-ea"/>
              <a:cs typeface="+mn-cs"/>
              <a:sym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B80F4809-0F0E-46C6-98AE-D87CAF40FAB5}" type="slidenum">
              <a:rPr kumimoji="0" lang="fr-FR" sz="1200" b="0" i="0" u="none" strike="noStrike" kern="1200" cap="none" spc="0" normalizeH="0" baseline="0" noProof="0" smtClean="0">
                <a:ln>
                  <a:noFill/>
                </a:ln>
                <a:solidFill>
                  <a:srgbClr val="000000"/>
                </a:solidFill>
                <a:effectLst/>
                <a:uLnTx/>
                <a:uFillTx/>
                <a:latin typeface="Calibri" pitchFamily="34" charset="0"/>
                <a:ea typeface="+mn-ea"/>
                <a:cs typeface="+mn-cs"/>
                <a:sym typeface="Calibri" pitchFamily="34" charset="0"/>
              </a:rPr>
              <a:pPr marL="0" marR="0" lvl="0" indent="0" algn="r" defTabSz="914400" rtl="0" eaLnBrk="1" fontAlgn="auto" latinLnBrk="0" hangingPunct="1">
                <a:lnSpc>
                  <a:spcPct val="100000"/>
                </a:lnSpc>
                <a:spcBef>
                  <a:spcPts val="0"/>
                </a:spcBef>
                <a:spcAft>
                  <a:spcPts val="0"/>
                </a:spcAft>
                <a:buClrTx/>
                <a:buSzPct val="25000"/>
                <a:buFontTx/>
                <a:buNone/>
                <a:tabLst/>
                <a:defRPr/>
              </a:pPr>
              <a:t>7</a:t>
            </a:fld>
            <a:endParaRPr kumimoji="0" lang="fr-FR" sz="1200" b="0" i="0" u="none" strike="noStrike" kern="1200" cap="none" spc="0" normalizeH="0" baseline="0" noProof="0">
              <a:ln>
                <a:noFill/>
              </a:ln>
              <a:solidFill>
                <a:srgbClr val="000000"/>
              </a:solidFill>
              <a:effectLst/>
              <a:uLnTx/>
              <a:uFillTx/>
              <a:latin typeface="Calibri" pitchFamily="34" charset="0"/>
              <a:ea typeface="+mn-ea"/>
              <a:cs typeface="+mn-cs"/>
              <a:sym typeface="Calibri" pitchFamily="34" charset="0"/>
            </a:endParaRPr>
          </a:p>
        </p:txBody>
      </p:sp>
    </p:spTree>
    <p:extLst>
      <p:ext uri="{BB962C8B-B14F-4D97-AF65-F5344CB8AC3E}">
        <p14:creationId xmlns:p14="http://schemas.microsoft.com/office/powerpoint/2010/main" val="191778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B80F4809-0F0E-46C6-98AE-D87CAF40FAB5}" type="slidenum">
              <a:rPr kumimoji="0" lang="fr-FR" sz="1200" b="0" i="0" u="none" strike="noStrike" kern="1200" cap="none" spc="0" normalizeH="0" baseline="0" noProof="0" smtClean="0">
                <a:ln>
                  <a:noFill/>
                </a:ln>
                <a:solidFill>
                  <a:srgbClr val="000000"/>
                </a:solidFill>
                <a:effectLst/>
                <a:uLnTx/>
                <a:uFillTx/>
                <a:latin typeface="Calibri" pitchFamily="34" charset="0"/>
                <a:ea typeface="+mn-ea"/>
                <a:cs typeface="+mn-cs"/>
                <a:sym typeface="Calibri" pitchFamily="34" charset="0"/>
              </a:rPr>
              <a:pPr marL="0" marR="0" lvl="0" indent="0" algn="r" defTabSz="914400" rtl="0" eaLnBrk="1" fontAlgn="auto" latinLnBrk="0" hangingPunct="1">
                <a:lnSpc>
                  <a:spcPct val="100000"/>
                </a:lnSpc>
                <a:spcBef>
                  <a:spcPts val="0"/>
                </a:spcBef>
                <a:spcAft>
                  <a:spcPts val="0"/>
                </a:spcAft>
                <a:buClrTx/>
                <a:buSzPct val="25000"/>
                <a:buFontTx/>
                <a:buNone/>
                <a:tabLst/>
                <a:defRPr/>
              </a:pPr>
              <a:t>10</a:t>
            </a:fld>
            <a:endParaRPr kumimoji="0" lang="fr-FR" sz="1200" b="0" i="0" u="none" strike="noStrike" kern="1200" cap="none" spc="0" normalizeH="0" baseline="0" noProof="0">
              <a:ln>
                <a:noFill/>
              </a:ln>
              <a:solidFill>
                <a:srgbClr val="000000"/>
              </a:solidFill>
              <a:effectLst/>
              <a:uLnTx/>
              <a:uFillTx/>
              <a:latin typeface="Calibri" pitchFamily="34" charset="0"/>
              <a:ea typeface="+mn-ea"/>
              <a:cs typeface="+mn-cs"/>
              <a:sym typeface="Calibri" pitchFamily="34" charset="0"/>
            </a:endParaRPr>
          </a:p>
        </p:txBody>
      </p:sp>
    </p:spTree>
    <p:extLst>
      <p:ext uri="{BB962C8B-B14F-4D97-AF65-F5344CB8AC3E}">
        <p14:creationId xmlns:p14="http://schemas.microsoft.com/office/powerpoint/2010/main" val="599977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B80F4809-0F0E-46C6-98AE-D87CAF40FAB5}" type="slidenum">
              <a:rPr kumimoji="0" lang="fr-FR" sz="1200" b="0" i="0" u="none" strike="noStrike" kern="1200" cap="none" spc="0" normalizeH="0" baseline="0" noProof="0" smtClean="0">
                <a:ln>
                  <a:noFill/>
                </a:ln>
                <a:solidFill>
                  <a:srgbClr val="000000"/>
                </a:solidFill>
                <a:effectLst/>
                <a:uLnTx/>
                <a:uFillTx/>
                <a:latin typeface="Calibri" pitchFamily="34" charset="0"/>
                <a:ea typeface="+mn-ea"/>
                <a:cs typeface="+mn-cs"/>
                <a:sym typeface="Calibri" pitchFamily="34" charset="0"/>
              </a:rPr>
              <a:pPr marL="0" marR="0" lvl="0" indent="0" algn="r" defTabSz="914400" rtl="0" eaLnBrk="1" fontAlgn="auto" latinLnBrk="0" hangingPunct="1">
                <a:lnSpc>
                  <a:spcPct val="100000"/>
                </a:lnSpc>
                <a:spcBef>
                  <a:spcPts val="0"/>
                </a:spcBef>
                <a:spcAft>
                  <a:spcPts val="0"/>
                </a:spcAft>
                <a:buClrTx/>
                <a:buSzPct val="25000"/>
                <a:buFontTx/>
                <a:buNone/>
                <a:tabLst/>
                <a:defRPr/>
              </a:pPr>
              <a:t>16</a:t>
            </a:fld>
            <a:endParaRPr kumimoji="0" lang="fr-FR" sz="1200" b="0" i="0" u="none" strike="noStrike" kern="1200" cap="none" spc="0" normalizeH="0" baseline="0" noProof="0">
              <a:ln>
                <a:noFill/>
              </a:ln>
              <a:solidFill>
                <a:srgbClr val="000000"/>
              </a:solidFill>
              <a:effectLst/>
              <a:uLnTx/>
              <a:uFillTx/>
              <a:latin typeface="Calibri" pitchFamily="34" charset="0"/>
              <a:ea typeface="+mn-ea"/>
              <a:cs typeface="+mn-cs"/>
              <a:sym typeface="Calibri" pitchFamily="34" charset="0"/>
            </a:endParaRPr>
          </a:p>
        </p:txBody>
      </p:sp>
    </p:spTree>
    <p:extLst>
      <p:ext uri="{BB962C8B-B14F-4D97-AF65-F5344CB8AC3E}">
        <p14:creationId xmlns:p14="http://schemas.microsoft.com/office/powerpoint/2010/main" val="4105062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B80F4809-0F0E-46C6-98AE-D87CAF40FAB5}" type="slidenum">
              <a:rPr kumimoji="0" lang="fr-FR" sz="1200" b="0" i="0" u="none" strike="noStrike" kern="1200" cap="none" spc="0" normalizeH="0" baseline="0" noProof="0" smtClean="0">
                <a:ln>
                  <a:noFill/>
                </a:ln>
                <a:solidFill>
                  <a:srgbClr val="000000"/>
                </a:solidFill>
                <a:effectLst/>
                <a:uLnTx/>
                <a:uFillTx/>
                <a:latin typeface="Calibri" pitchFamily="34" charset="0"/>
                <a:ea typeface="+mn-ea"/>
                <a:cs typeface="+mn-cs"/>
                <a:sym typeface="Calibri" pitchFamily="34" charset="0"/>
              </a:rPr>
              <a:pPr marL="0" marR="0" lvl="0" indent="0" algn="r" defTabSz="914400" rtl="0" eaLnBrk="1" fontAlgn="auto" latinLnBrk="0" hangingPunct="1">
                <a:lnSpc>
                  <a:spcPct val="100000"/>
                </a:lnSpc>
                <a:spcBef>
                  <a:spcPts val="0"/>
                </a:spcBef>
                <a:spcAft>
                  <a:spcPts val="0"/>
                </a:spcAft>
                <a:buClrTx/>
                <a:buSzPct val="25000"/>
                <a:buFontTx/>
                <a:buNone/>
                <a:tabLst/>
                <a:defRPr/>
              </a:pPr>
              <a:t>27</a:t>
            </a:fld>
            <a:endParaRPr kumimoji="0" lang="fr-FR" sz="1200" b="0" i="0" u="none" strike="noStrike" kern="1200" cap="none" spc="0" normalizeH="0" baseline="0" noProof="0">
              <a:ln>
                <a:noFill/>
              </a:ln>
              <a:solidFill>
                <a:srgbClr val="000000"/>
              </a:solidFill>
              <a:effectLst/>
              <a:uLnTx/>
              <a:uFillTx/>
              <a:latin typeface="Calibri" pitchFamily="34" charset="0"/>
              <a:ea typeface="+mn-ea"/>
              <a:cs typeface="+mn-cs"/>
              <a:sym typeface="Calibri" pitchFamily="34" charset="0"/>
            </a:endParaRPr>
          </a:p>
        </p:txBody>
      </p:sp>
    </p:spTree>
    <p:extLst>
      <p:ext uri="{BB962C8B-B14F-4D97-AF65-F5344CB8AC3E}">
        <p14:creationId xmlns:p14="http://schemas.microsoft.com/office/powerpoint/2010/main" val="4431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Shape 302"/>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fr-FR">
              <a:solidFill>
                <a:srgbClr val="000000"/>
              </a:solidFill>
              <a:latin typeface="Calibri" pitchFamily="34" charset="0"/>
              <a:ea typeface="Calibri" pitchFamily="34" charset="0"/>
              <a:cs typeface="Calibri" pitchFamily="34" charset="0"/>
              <a:sym typeface="Calibri" pitchFamily="34" charset="0"/>
            </a:endParaRPr>
          </a:p>
        </p:txBody>
      </p:sp>
      <p:sp>
        <p:nvSpPr>
          <p:cNvPr id="74755" name="Shape 303"/>
          <p:cNvSpPr>
            <a:spLocks noGrp="1" noRot="1" noChangeAspect="1" noTextEdit="1"/>
          </p:cNvSpPr>
          <p:nvPr>
            <p:ph type="sldImg" idx="2"/>
          </p:nvPr>
        </p:nvSpPr>
        <p:spPr>
          <a:noFill/>
          <a:ln w="9525"/>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EE4124-3BF0-2E54-E751-4A7A19EE807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50A151B-97DA-BAA1-8EB0-A22D9A698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F678AA6-FDF1-2D53-5B95-3428BFF5A431}"/>
              </a:ext>
            </a:extLst>
          </p:cNvPr>
          <p:cNvSpPr>
            <a:spLocks noGrp="1"/>
          </p:cNvSpPr>
          <p:nvPr>
            <p:ph type="dt" sz="half" idx="10"/>
          </p:nvPr>
        </p:nvSpPr>
        <p:spPr/>
        <p:txBody>
          <a:bodyPr/>
          <a:lstStyle/>
          <a:p>
            <a:fld id="{B31279F9-8FBD-4B03-B501-1DC39009419A}" type="datetimeFigureOut">
              <a:rPr lang="fr-FR" smtClean="0"/>
              <a:t>31/05/2023</a:t>
            </a:fld>
            <a:endParaRPr lang="fr-FR"/>
          </a:p>
        </p:txBody>
      </p:sp>
      <p:sp>
        <p:nvSpPr>
          <p:cNvPr id="5" name="Espace réservé du pied de page 4">
            <a:extLst>
              <a:ext uri="{FF2B5EF4-FFF2-40B4-BE49-F238E27FC236}">
                <a16:creationId xmlns:a16="http://schemas.microsoft.com/office/drawing/2014/main" id="{57D8799E-0EB0-89BC-117A-099302B2B5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715672-EF37-16BC-62C2-57DC380C0EFC}"/>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150564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A5901-728D-F466-E5DD-CF39A5A6D5E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866F355-20B3-4FCD-28D3-F288B99377A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D52978-B285-FD57-2C0C-8D4B72DA4804}"/>
              </a:ext>
            </a:extLst>
          </p:cNvPr>
          <p:cNvSpPr>
            <a:spLocks noGrp="1"/>
          </p:cNvSpPr>
          <p:nvPr>
            <p:ph type="dt" sz="half" idx="10"/>
          </p:nvPr>
        </p:nvSpPr>
        <p:spPr/>
        <p:txBody>
          <a:bodyPr/>
          <a:lstStyle/>
          <a:p>
            <a:fld id="{B31279F9-8FBD-4B03-B501-1DC39009419A}" type="datetimeFigureOut">
              <a:rPr lang="fr-FR" smtClean="0"/>
              <a:t>31/05/2023</a:t>
            </a:fld>
            <a:endParaRPr lang="fr-FR"/>
          </a:p>
        </p:txBody>
      </p:sp>
      <p:sp>
        <p:nvSpPr>
          <p:cNvPr id="5" name="Espace réservé du pied de page 4">
            <a:extLst>
              <a:ext uri="{FF2B5EF4-FFF2-40B4-BE49-F238E27FC236}">
                <a16:creationId xmlns:a16="http://schemas.microsoft.com/office/drawing/2014/main" id="{CE522813-9FA7-21D1-EAEE-929E01975D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456475-029D-F9EF-394C-FC88A20EF45B}"/>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1571230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2910B31-C82D-7C0E-1DF5-BEB898F8A62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C4DD52E-371B-60C3-F905-0C10D49679E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CA97F7-C35E-522C-9D55-6A175BB09899}"/>
              </a:ext>
            </a:extLst>
          </p:cNvPr>
          <p:cNvSpPr>
            <a:spLocks noGrp="1"/>
          </p:cNvSpPr>
          <p:nvPr>
            <p:ph type="dt" sz="half" idx="10"/>
          </p:nvPr>
        </p:nvSpPr>
        <p:spPr/>
        <p:txBody>
          <a:bodyPr/>
          <a:lstStyle/>
          <a:p>
            <a:fld id="{B31279F9-8FBD-4B03-B501-1DC39009419A}" type="datetimeFigureOut">
              <a:rPr lang="fr-FR" smtClean="0"/>
              <a:t>31/05/2023</a:t>
            </a:fld>
            <a:endParaRPr lang="fr-FR"/>
          </a:p>
        </p:txBody>
      </p:sp>
      <p:sp>
        <p:nvSpPr>
          <p:cNvPr id="5" name="Espace réservé du pied de page 4">
            <a:extLst>
              <a:ext uri="{FF2B5EF4-FFF2-40B4-BE49-F238E27FC236}">
                <a16:creationId xmlns:a16="http://schemas.microsoft.com/office/drawing/2014/main" id="{9EF99D25-5EE4-F25F-C832-5C005A4031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BA568B-085B-211C-CBDC-E418E70B7ACC}"/>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3458396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r>
              <a:rPr lang="fr-FR"/>
              <a:t>23/05/2019</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FF2702-768C-43D2-99DB-59D05309D6FB}" type="slidenum">
              <a:rPr lang="fr-FR" smtClean="0"/>
              <a:pPr/>
              <a:t>‹N°›</a:t>
            </a:fld>
            <a:endParaRPr lang="fr-FR"/>
          </a:p>
        </p:txBody>
      </p:sp>
    </p:spTree>
    <p:extLst>
      <p:ext uri="{BB962C8B-B14F-4D97-AF65-F5344CB8AC3E}">
        <p14:creationId xmlns:p14="http://schemas.microsoft.com/office/powerpoint/2010/main" val="304868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23/05/2019</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FF2702-768C-43D2-99DB-59D05309D6FB}" type="slidenum">
              <a:rPr lang="fr-FR" smtClean="0"/>
              <a:pPr/>
              <a:t>‹N°›</a:t>
            </a:fld>
            <a:endParaRPr lang="fr-FR"/>
          </a:p>
        </p:txBody>
      </p:sp>
    </p:spTree>
    <p:extLst>
      <p:ext uri="{BB962C8B-B14F-4D97-AF65-F5344CB8AC3E}">
        <p14:creationId xmlns:p14="http://schemas.microsoft.com/office/powerpoint/2010/main" val="329407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3"/>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23/05/2019</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F42222-9258-4147-B39C-2CCAB9C182F5}" type="slidenum">
              <a:rPr lang="fr-FR" smtClean="0"/>
              <a:pPr/>
              <a:t>‹N°›</a:t>
            </a:fld>
            <a:endParaRPr lang="fr-FR"/>
          </a:p>
        </p:txBody>
      </p:sp>
    </p:spTree>
    <p:extLst>
      <p:ext uri="{BB962C8B-B14F-4D97-AF65-F5344CB8AC3E}">
        <p14:creationId xmlns:p14="http://schemas.microsoft.com/office/powerpoint/2010/main" val="227609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23/05/2019</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D89267C-1C5F-48BA-852C-38CF275E7CF7}" type="slidenum">
              <a:rPr lang="fr-FR" smtClean="0"/>
              <a:pPr/>
              <a:t>‹N°›</a:t>
            </a:fld>
            <a:endParaRPr lang="fr-FR"/>
          </a:p>
        </p:txBody>
      </p:sp>
    </p:spTree>
    <p:extLst>
      <p:ext uri="{BB962C8B-B14F-4D97-AF65-F5344CB8AC3E}">
        <p14:creationId xmlns:p14="http://schemas.microsoft.com/office/powerpoint/2010/main" val="2222517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23/05/2019</a:t>
            </a: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98D7471-06EC-4AD4-959E-6A32AD062852}" type="slidenum">
              <a:rPr lang="fr-FR" smtClean="0"/>
              <a:pPr/>
              <a:t>‹N°›</a:t>
            </a:fld>
            <a:endParaRPr lang="fr-FR"/>
          </a:p>
        </p:txBody>
      </p:sp>
    </p:spTree>
    <p:extLst>
      <p:ext uri="{BB962C8B-B14F-4D97-AF65-F5344CB8AC3E}">
        <p14:creationId xmlns:p14="http://schemas.microsoft.com/office/powerpoint/2010/main" val="1407292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23/05/2019</a:t>
            </a: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BEC7BAC-25D6-4111-96C9-688789BB8BA0}" type="slidenum">
              <a:rPr lang="fr-FR" smtClean="0"/>
              <a:pPr/>
              <a:t>‹N°›</a:t>
            </a:fld>
            <a:endParaRPr lang="fr-FR"/>
          </a:p>
        </p:txBody>
      </p:sp>
    </p:spTree>
    <p:extLst>
      <p:ext uri="{BB962C8B-B14F-4D97-AF65-F5344CB8AC3E}">
        <p14:creationId xmlns:p14="http://schemas.microsoft.com/office/powerpoint/2010/main" val="701424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23/05/2019</a:t>
            </a: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A722959-78CB-4199-8B4B-0134D82E0042}" type="slidenum">
              <a:rPr lang="fr-FR" smtClean="0"/>
              <a:pPr/>
              <a:t>‹N°›</a:t>
            </a:fld>
            <a:endParaRPr lang="fr-FR"/>
          </a:p>
        </p:txBody>
      </p:sp>
    </p:spTree>
    <p:extLst>
      <p:ext uri="{BB962C8B-B14F-4D97-AF65-F5344CB8AC3E}">
        <p14:creationId xmlns:p14="http://schemas.microsoft.com/office/powerpoint/2010/main" val="1132479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23/05/2019</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5E3AEB-060D-4C08-99ED-C0C15BE406DF}" type="slidenum">
              <a:rPr lang="fr-FR" smtClean="0"/>
              <a:pPr/>
              <a:t>‹N°›</a:t>
            </a:fld>
            <a:endParaRPr lang="fr-FR"/>
          </a:p>
        </p:txBody>
      </p:sp>
    </p:spTree>
    <p:extLst>
      <p:ext uri="{BB962C8B-B14F-4D97-AF65-F5344CB8AC3E}">
        <p14:creationId xmlns:p14="http://schemas.microsoft.com/office/powerpoint/2010/main" val="233294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1F047A-117D-2608-6A80-7CA6C6D9898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789FA35-03FD-BF7E-E349-B70669F8F9C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1B142E-ECF9-AA22-9613-FA0FAD2CA521}"/>
              </a:ext>
            </a:extLst>
          </p:cNvPr>
          <p:cNvSpPr>
            <a:spLocks noGrp="1"/>
          </p:cNvSpPr>
          <p:nvPr>
            <p:ph type="dt" sz="half" idx="10"/>
          </p:nvPr>
        </p:nvSpPr>
        <p:spPr/>
        <p:txBody>
          <a:bodyPr/>
          <a:lstStyle/>
          <a:p>
            <a:fld id="{B31279F9-8FBD-4B03-B501-1DC39009419A}" type="datetimeFigureOut">
              <a:rPr lang="fr-FR" smtClean="0"/>
              <a:t>31/05/2023</a:t>
            </a:fld>
            <a:endParaRPr lang="fr-FR"/>
          </a:p>
        </p:txBody>
      </p:sp>
      <p:sp>
        <p:nvSpPr>
          <p:cNvPr id="5" name="Espace réservé du pied de page 4">
            <a:extLst>
              <a:ext uri="{FF2B5EF4-FFF2-40B4-BE49-F238E27FC236}">
                <a16:creationId xmlns:a16="http://schemas.microsoft.com/office/drawing/2014/main" id="{73F92F56-62B8-B624-EAD4-ED6E441B2D0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39D623-6E0B-73E6-47AC-EB10B9EEBAE4}"/>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1550670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23/05/2019</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3FF2702-768C-43D2-99DB-59D05309D6FB}" type="slidenum">
              <a:rPr lang="fr-FR" smtClean="0"/>
              <a:pPr/>
              <a:t>‹N°›</a:t>
            </a:fld>
            <a:endParaRPr lang="fr-FR"/>
          </a:p>
        </p:txBody>
      </p:sp>
    </p:spTree>
    <p:extLst>
      <p:ext uri="{BB962C8B-B14F-4D97-AF65-F5344CB8AC3E}">
        <p14:creationId xmlns:p14="http://schemas.microsoft.com/office/powerpoint/2010/main" val="121705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23/05/2019</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800B03-995E-4CE7-BA85-934D0B2D0916}" type="slidenum">
              <a:rPr lang="fr-FR" smtClean="0"/>
              <a:pPr/>
              <a:t>‹N°›</a:t>
            </a:fld>
            <a:endParaRPr lang="fr-FR"/>
          </a:p>
        </p:txBody>
      </p:sp>
    </p:spTree>
    <p:extLst>
      <p:ext uri="{BB962C8B-B14F-4D97-AF65-F5344CB8AC3E}">
        <p14:creationId xmlns:p14="http://schemas.microsoft.com/office/powerpoint/2010/main" val="1687463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1"/>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41"/>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23/05/2019</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76F4E0-EE82-4531-AA1F-90CD410F9038}" type="slidenum">
              <a:rPr lang="fr-FR" smtClean="0"/>
              <a:pPr/>
              <a:t>‹N°›</a:t>
            </a:fld>
            <a:endParaRPr lang="fr-FR"/>
          </a:p>
        </p:txBody>
      </p:sp>
    </p:spTree>
    <p:extLst>
      <p:ext uri="{BB962C8B-B14F-4D97-AF65-F5344CB8AC3E}">
        <p14:creationId xmlns:p14="http://schemas.microsoft.com/office/powerpoint/2010/main" val="2432049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424865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1356797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3"/>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667223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dirty="0"/>
              <a:t>23/05/2019</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26299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dirty="0"/>
              <a:t>23/05/2019</a:t>
            </a:r>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73015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r>
              <a:rPr lang="fr-FR" dirty="0"/>
              <a:t>23/05/2019</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980938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23/05/2019</a:t>
            </a: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285770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583A6D-36C7-F105-3592-F5482C9D80A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79161A6-5258-EC47-9E18-BDD719961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C88A698-0128-7670-1796-A22D86452C31}"/>
              </a:ext>
            </a:extLst>
          </p:cNvPr>
          <p:cNvSpPr>
            <a:spLocks noGrp="1"/>
          </p:cNvSpPr>
          <p:nvPr>
            <p:ph type="dt" sz="half" idx="10"/>
          </p:nvPr>
        </p:nvSpPr>
        <p:spPr/>
        <p:txBody>
          <a:bodyPr/>
          <a:lstStyle/>
          <a:p>
            <a:fld id="{B31279F9-8FBD-4B03-B501-1DC39009419A}" type="datetimeFigureOut">
              <a:rPr lang="fr-FR" smtClean="0"/>
              <a:t>31/05/2023</a:t>
            </a:fld>
            <a:endParaRPr lang="fr-FR"/>
          </a:p>
        </p:txBody>
      </p:sp>
      <p:sp>
        <p:nvSpPr>
          <p:cNvPr id="5" name="Espace réservé du pied de page 4">
            <a:extLst>
              <a:ext uri="{FF2B5EF4-FFF2-40B4-BE49-F238E27FC236}">
                <a16:creationId xmlns:a16="http://schemas.microsoft.com/office/drawing/2014/main" id="{EB15581F-B943-62F9-51BD-F926480FBA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06672F-E0DF-689D-9233-549A6DDFA508}"/>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4030161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dirty="0"/>
              <a:t>23/05/2019</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2284232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dirty="0"/>
              <a:t>23/05/2019</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628913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895835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1"/>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41"/>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165798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7A02B0-73C2-242F-48A4-31626CAADE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D7A544B-A5F6-8448-C6D7-E43C53B1587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ADB3680-11C9-905E-085E-563215EA5C7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2E7B2FE-288C-C8A1-E37D-51C515D63EB7}"/>
              </a:ext>
            </a:extLst>
          </p:cNvPr>
          <p:cNvSpPr>
            <a:spLocks noGrp="1"/>
          </p:cNvSpPr>
          <p:nvPr>
            <p:ph type="dt" sz="half" idx="10"/>
          </p:nvPr>
        </p:nvSpPr>
        <p:spPr/>
        <p:txBody>
          <a:bodyPr/>
          <a:lstStyle/>
          <a:p>
            <a:fld id="{B31279F9-8FBD-4B03-B501-1DC39009419A}" type="datetimeFigureOut">
              <a:rPr lang="fr-FR" smtClean="0"/>
              <a:t>31/05/2023</a:t>
            </a:fld>
            <a:endParaRPr lang="fr-FR"/>
          </a:p>
        </p:txBody>
      </p:sp>
      <p:sp>
        <p:nvSpPr>
          <p:cNvPr id="6" name="Espace réservé du pied de page 5">
            <a:extLst>
              <a:ext uri="{FF2B5EF4-FFF2-40B4-BE49-F238E27FC236}">
                <a16:creationId xmlns:a16="http://schemas.microsoft.com/office/drawing/2014/main" id="{C6B1A699-DB3A-237F-BA68-790027E1FFF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090A0F7-A8B4-5AFE-E3A0-1D695486F8FB}"/>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377095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C7BC1-D14E-AC26-CC3A-D304BCA0F82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41E2347-ABD8-2F55-3B7A-3D9B4B48D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6C68EAB-8D38-74BB-680A-695266A2849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809F850-3C74-3F14-4B0F-7EF969F55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65C4F5C-A63D-FB23-0DD3-60C2481E3C6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D770FB5-7DB2-7573-E132-8C22B4617CD1}"/>
              </a:ext>
            </a:extLst>
          </p:cNvPr>
          <p:cNvSpPr>
            <a:spLocks noGrp="1"/>
          </p:cNvSpPr>
          <p:nvPr>
            <p:ph type="dt" sz="half" idx="10"/>
          </p:nvPr>
        </p:nvSpPr>
        <p:spPr/>
        <p:txBody>
          <a:bodyPr/>
          <a:lstStyle/>
          <a:p>
            <a:fld id="{B31279F9-8FBD-4B03-B501-1DC39009419A}" type="datetimeFigureOut">
              <a:rPr lang="fr-FR" smtClean="0"/>
              <a:t>31/05/2023</a:t>
            </a:fld>
            <a:endParaRPr lang="fr-FR"/>
          </a:p>
        </p:txBody>
      </p:sp>
      <p:sp>
        <p:nvSpPr>
          <p:cNvPr id="8" name="Espace réservé du pied de page 7">
            <a:extLst>
              <a:ext uri="{FF2B5EF4-FFF2-40B4-BE49-F238E27FC236}">
                <a16:creationId xmlns:a16="http://schemas.microsoft.com/office/drawing/2014/main" id="{3073F7EA-B01D-3FE6-B59C-61C11B39226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0C0A282-7245-9B62-5171-EA881D76CFD6}"/>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2975526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EC0F8-89E1-97DB-91A1-07B6955F188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4CEB095-55EA-1E97-09E9-58E2F6122F0D}"/>
              </a:ext>
            </a:extLst>
          </p:cNvPr>
          <p:cNvSpPr>
            <a:spLocks noGrp="1"/>
          </p:cNvSpPr>
          <p:nvPr>
            <p:ph type="dt" sz="half" idx="10"/>
          </p:nvPr>
        </p:nvSpPr>
        <p:spPr/>
        <p:txBody>
          <a:bodyPr/>
          <a:lstStyle/>
          <a:p>
            <a:fld id="{B31279F9-8FBD-4B03-B501-1DC39009419A}" type="datetimeFigureOut">
              <a:rPr lang="fr-FR" smtClean="0"/>
              <a:t>31/05/2023</a:t>
            </a:fld>
            <a:endParaRPr lang="fr-FR"/>
          </a:p>
        </p:txBody>
      </p:sp>
      <p:sp>
        <p:nvSpPr>
          <p:cNvPr id="4" name="Espace réservé du pied de page 3">
            <a:extLst>
              <a:ext uri="{FF2B5EF4-FFF2-40B4-BE49-F238E27FC236}">
                <a16:creationId xmlns:a16="http://schemas.microsoft.com/office/drawing/2014/main" id="{49807B4B-6D11-4D66-D0AE-A607B0238AF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291DAAE-3FB6-5EA5-A47C-C2C78A008D50}"/>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351945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7C564B0-4275-8A8A-8FFD-0C6D1CAF578A}"/>
              </a:ext>
            </a:extLst>
          </p:cNvPr>
          <p:cNvSpPr>
            <a:spLocks noGrp="1"/>
          </p:cNvSpPr>
          <p:nvPr>
            <p:ph type="dt" sz="half" idx="10"/>
          </p:nvPr>
        </p:nvSpPr>
        <p:spPr/>
        <p:txBody>
          <a:bodyPr/>
          <a:lstStyle/>
          <a:p>
            <a:fld id="{B31279F9-8FBD-4B03-B501-1DC39009419A}" type="datetimeFigureOut">
              <a:rPr lang="fr-FR" smtClean="0"/>
              <a:t>31/05/2023</a:t>
            </a:fld>
            <a:endParaRPr lang="fr-FR"/>
          </a:p>
        </p:txBody>
      </p:sp>
      <p:sp>
        <p:nvSpPr>
          <p:cNvPr id="3" name="Espace réservé du pied de page 2">
            <a:extLst>
              <a:ext uri="{FF2B5EF4-FFF2-40B4-BE49-F238E27FC236}">
                <a16:creationId xmlns:a16="http://schemas.microsoft.com/office/drawing/2014/main" id="{EC987C52-BEC8-9F47-1EDE-9CA0C8940D0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089BFF0-5191-89CB-1623-5ECCAA0B1B18}"/>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307815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4B3DCA-950B-1178-835C-D6029A20223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2D77864-9764-581B-C638-C464C3D91E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39099FB-468B-6411-6A78-6F522C2D8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2A8434-D410-9A51-44E6-637F5BCB4DBA}"/>
              </a:ext>
            </a:extLst>
          </p:cNvPr>
          <p:cNvSpPr>
            <a:spLocks noGrp="1"/>
          </p:cNvSpPr>
          <p:nvPr>
            <p:ph type="dt" sz="half" idx="10"/>
          </p:nvPr>
        </p:nvSpPr>
        <p:spPr/>
        <p:txBody>
          <a:bodyPr/>
          <a:lstStyle/>
          <a:p>
            <a:fld id="{B31279F9-8FBD-4B03-B501-1DC39009419A}" type="datetimeFigureOut">
              <a:rPr lang="fr-FR" smtClean="0"/>
              <a:t>31/05/2023</a:t>
            </a:fld>
            <a:endParaRPr lang="fr-FR"/>
          </a:p>
        </p:txBody>
      </p:sp>
      <p:sp>
        <p:nvSpPr>
          <p:cNvPr id="6" name="Espace réservé du pied de page 5">
            <a:extLst>
              <a:ext uri="{FF2B5EF4-FFF2-40B4-BE49-F238E27FC236}">
                <a16:creationId xmlns:a16="http://schemas.microsoft.com/office/drawing/2014/main" id="{C71CE093-FBB1-054F-38A7-8CCC05DB35A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A0A076-01A4-CC15-87F3-B02D397B22FE}"/>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18467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22281-0D44-C057-2720-DA9FB806ADB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190C91B-5E21-4122-AA4A-A727A15868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20C46C5-3A5B-30A6-D25D-3BE6429B4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4977980-7FDA-2E97-8CFC-47FC01F26F46}"/>
              </a:ext>
            </a:extLst>
          </p:cNvPr>
          <p:cNvSpPr>
            <a:spLocks noGrp="1"/>
          </p:cNvSpPr>
          <p:nvPr>
            <p:ph type="dt" sz="half" idx="10"/>
          </p:nvPr>
        </p:nvSpPr>
        <p:spPr/>
        <p:txBody>
          <a:bodyPr/>
          <a:lstStyle/>
          <a:p>
            <a:fld id="{B31279F9-8FBD-4B03-B501-1DC39009419A}" type="datetimeFigureOut">
              <a:rPr lang="fr-FR" smtClean="0"/>
              <a:t>31/05/2023</a:t>
            </a:fld>
            <a:endParaRPr lang="fr-FR"/>
          </a:p>
        </p:txBody>
      </p:sp>
      <p:sp>
        <p:nvSpPr>
          <p:cNvPr id="6" name="Espace réservé du pied de page 5">
            <a:extLst>
              <a:ext uri="{FF2B5EF4-FFF2-40B4-BE49-F238E27FC236}">
                <a16:creationId xmlns:a16="http://schemas.microsoft.com/office/drawing/2014/main" id="{6BB009B7-B360-F492-7401-4BC2B123C7B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EA426B9-1CEB-2141-FE63-AA51A59DB0CD}"/>
              </a:ext>
            </a:extLst>
          </p:cNvPr>
          <p:cNvSpPr>
            <a:spLocks noGrp="1"/>
          </p:cNvSpPr>
          <p:nvPr>
            <p:ph type="sldNum" sz="quarter" idx="12"/>
          </p:nvPr>
        </p:nvSpPr>
        <p:spPr/>
        <p:txBody>
          <a:bodyPr/>
          <a:lstStyle/>
          <a:p>
            <a:fld id="{97868063-BC67-4322-B1FE-E9498A77C71F}" type="slidenum">
              <a:rPr lang="fr-FR" smtClean="0"/>
              <a:t>‹N°›</a:t>
            </a:fld>
            <a:endParaRPr lang="fr-FR"/>
          </a:p>
        </p:txBody>
      </p:sp>
    </p:spTree>
    <p:extLst>
      <p:ext uri="{BB962C8B-B14F-4D97-AF65-F5344CB8AC3E}">
        <p14:creationId xmlns:p14="http://schemas.microsoft.com/office/powerpoint/2010/main" val="167530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679CCC0-DA96-C4F5-A5B3-48E66D36C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DEB11CC-1B3C-815B-D4D2-E1D018F3F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73D722-0AD9-0DFA-4DAC-F583F7FA0C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279F9-8FBD-4B03-B501-1DC39009419A}" type="datetimeFigureOut">
              <a:rPr lang="fr-FR" smtClean="0"/>
              <a:t>31/05/2023</a:t>
            </a:fld>
            <a:endParaRPr lang="fr-FR"/>
          </a:p>
        </p:txBody>
      </p:sp>
      <p:sp>
        <p:nvSpPr>
          <p:cNvPr id="5" name="Espace réservé du pied de page 4">
            <a:extLst>
              <a:ext uri="{FF2B5EF4-FFF2-40B4-BE49-F238E27FC236}">
                <a16:creationId xmlns:a16="http://schemas.microsoft.com/office/drawing/2014/main" id="{F51185EB-144B-E460-2861-6D62C1F39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C8C1D64-F96B-8CEA-5990-C695EF029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68063-BC67-4322-B1FE-E9498A77C71F}" type="slidenum">
              <a:rPr lang="fr-FR" smtClean="0"/>
              <a:t>‹N°›</a:t>
            </a:fld>
            <a:endParaRPr lang="fr-FR"/>
          </a:p>
        </p:txBody>
      </p:sp>
    </p:spTree>
    <p:extLst>
      <p:ext uri="{BB962C8B-B14F-4D97-AF65-F5344CB8AC3E}">
        <p14:creationId xmlns:p14="http://schemas.microsoft.com/office/powerpoint/2010/main" val="4277076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620688"/>
            <a:ext cx="10972800" cy="796950"/>
          </a:xfrm>
          <a:prstGeom prst="rect">
            <a:avLst/>
          </a:prstGeom>
        </p:spPr>
        <p:txBody>
          <a:bodyPr vert="horz" lIns="91440" tIns="45720" rIns="91440" bIns="45720" rtlCol="0" anchor="ctr">
            <a:noAutofit/>
          </a:bodyPr>
          <a:lstStyle/>
          <a:p>
            <a:r>
              <a:rPr lang="fr-FR" dirty="0"/>
              <a:t>Cliquez pour modifier le style du titre</a:t>
            </a:r>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23/05/2019</a:t>
            </a:r>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F2702-768C-43D2-99DB-59D05309D6FB}" type="slidenum">
              <a:rPr lang="fr-FR" smtClean="0"/>
              <a:pPr/>
              <a:t>‹N°›</a:t>
            </a:fld>
            <a:endParaRPr lang="fr-FR"/>
          </a:p>
        </p:txBody>
      </p:sp>
    </p:spTree>
    <p:extLst>
      <p:ext uri="{BB962C8B-B14F-4D97-AF65-F5344CB8AC3E}">
        <p14:creationId xmlns:p14="http://schemas.microsoft.com/office/powerpoint/2010/main" val="1134884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2800" b="1" kern="1200">
          <a:solidFill>
            <a:srgbClr val="98C453"/>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620688"/>
            <a:ext cx="10972800" cy="796950"/>
          </a:xfrm>
          <a:prstGeom prst="rect">
            <a:avLst/>
          </a:prstGeom>
        </p:spPr>
        <p:txBody>
          <a:bodyPr vert="horz" lIns="91440" tIns="45720" rIns="91440" bIns="45720" rtlCol="0" anchor="ctr">
            <a:noAutofit/>
          </a:bodyPr>
          <a:lstStyle/>
          <a:p>
            <a:r>
              <a:rPr lang="fr-FR" dirty="0"/>
              <a:t>Cliquez pour modifier le style du titre</a:t>
            </a:r>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23/05/2019</a:t>
            </a:r>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18024843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2800" b="1" kern="1200">
          <a:solidFill>
            <a:srgbClr val="98C453"/>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www.cdg27.fr/" TargetMode="External"/><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a:off x="7392144" y="0"/>
            <a:ext cx="0" cy="6858000"/>
          </a:xfrm>
          <a:prstGeom prst="line">
            <a:avLst/>
          </a:prstGeom>
          <a:ln>
            <a:solidFill>
              <a:srgbClr val="98C453"/>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7464152" y="0"/>
            <a:ext cx="0" cy="6858000"/>
          </a:xfrm>
          <a:prstGeom prst="line">
            <a:avLst/>
          </a:prstGeom>
          <a:ln>
            <a:solidFill>
              <a:srgbClr val="98C453"/>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7536160" y="0"/>
            <a:ext cx="0" cy="6858000"/>
          </a:xfrm>
          <a:prstGeom prst="line">
            <a:avLst/>
          </a:prstGeom>
          <a:ln>
            <a:solidFill>
              <a:srgbClr val="98C453"/>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08168" y="0"/>
            <a:ext cx="3519304" cy="6858000"/>
          </a:xfrm>
          <a:prstGeom prst="rect">
            <a:avLst/>
          </a:prstGeom>
          <a:solidFill>
            <a:srgbClr val="98C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latin typeface="Calibri"/>
            </a:endParaRPr>
          </a:p>
        </p:txBody>
      </p:sp>
      <p:sp>
        <p:nvSpPr>
          <p:cNvPr id="2" name="Titre 1"/>
          <p:cNvSpPr>
            <a:spLocks noGrp="1"/>
          </p:cNvSpPr>
          <p:nvPr>
            <p:ph type="ctrTitle"/>
          </p:nvPr>
        </p:nvSpPr>
        <p:spPr>
          <a:xfrm>
            <a:off x="0" y="1844827"/>
            <a:ext cx="9298632" cy="1080117"/>
          </a:xfrm>
          <a:solidFill>
            <a:srgbClr val="A2569E"/>
          </a:solidFill>
          <a:ln w="19050">
            <a:solidFill>
              <a:schemeClr val="bg1"/>
            </a:solidFill>
          </a:ln>
        </p:spPr>
        <p:txBody>
          <a:bodyPr anchor="ctr">
            <a:normAutofit/>
          </a:bodyPr>
          <a:lstStyle/>
          <a:p>
            <a:pPr algn="ctr">
              <a:lnSpc>
                <a:spcPct val="100000"/>
              </a:lnSpc>
              <a:spcBef>
                <a:spcPts val="0"/>
              </a:spcBef>
            </a:pPr>
            <a:r>
              <a:rPr lang="fr-FR" sz="3200" b="1" cap="small" dirty="0">
                <a:solidFill>
                  <a:schemeClr val="bg1"/>
                </a:solidFill>
                <a:latin typeface="Verdana" panose="020B0604030504040204" pitchFamily="34" charset="0"/>
                <a:ea typeface="Verdana" panose="020B0604030504040204" pitchFamily="34" charset="0"/>
              </a:rPr>
              <a:t>Présentation AGIRHE</a:t>
            </a:r>
          </a:p>
        </p:txBody>
      </p:sp>
      <p:sp>
        <p:nvSpPr>
          <p:cNvPr id="3" name="Sous-titre 2"/>
          <p:cNvSpPr>
            <a:spLocks noGrp="1"/>
          </p:cNvSpPr>
          <p:nvPr>
            <p:ph type="subTitle" idx="1"/>
          </p:nvPr>
        </p:nvSpPr>
        <p:spPr>
          <a:xfrm>
            <a:off x="1703512" y="5733256"/>
            <a:ext cx="5400600" cy="960512"/>
          </a:xfrm>
        </p:spPr>
        <p:txBody>
          <a:bodyPr>
            <a:normAutofit/>
          </a:bodyPr>
          <a:lstStyle/>
          <a:p>
            <a:r>
              <a:rPr lang="fr-FR" sz="2400" dirty="0">
                <a:solidFill>
                  <a:schemeClr val="accent3">
                    <a:lumMod val="75000"/>
                  </a:schemeClr>
                </a:solidFill>
                <a:latin typeface="Garamond" panose="02020404030301010803" pitchFamily="18" charset="0"/>
                <a:cs typeface="Arial" pitchFamily="34" charset="0"/>
                <a:sym typeface="Verdana" pitchFamily="34" charset="0"/>
              </a:rPr>
              <a:t>Réunions d’information</a:t>
            </a:r>
          </a:p>
          <a:p>
            <a:r>
              <a:rPr lang="fr-FR" sz="2400" b="1" dirty="0">
                <a:solidFill>
                  <a:schemeClr val="accent3">
                    <a:lumMod val="75000"/>
                  </a:schemeClr>
                </a:solidFill>
                <a:latin typeface="Garamond" panose="02020404030301010803" pitchFamily="18" charset="0"/>
                <a:ea typeface="Verdana" pitchFamily="34" charset="0"/>
                <a:cs typeface="Arial" pitchFamily="34" charset="0"/>
                <a:sym typeface="Verdana" pitchFamily="34" charset="0"/>
              </a:rPr>
              <a:t>Agirhe/Statut</a:t>
            </a:r>
            <a:endParaRPr lang="fr-FR" sz="2400" b="1" dirty="0">
              <a:solidFill>
                <a:schemeClr val="accent3">
                  <a:lumMod val="75000"/>
                </a:schemeClr>
              </a:solidFill>
              <a:latin typeface="Verdana" pitchFamily="34" charset="0"/>
              <a:ea typeface="Verdana" pitchFamily="34" charset="0"/>
              <a:cs typeface="Verdana" pitchFamily="34" charset="0"/>
            </a:endParaRPr>
          </a:p>
        </p:txBody>
      </p:sp>
      <p:pic>
        <p:nvPicPr>
          <p:cNvPr id="5" name="Image 4" descr="LogoCDG27 HD (fond transparent).png"/>
          <p:cNvPicPr>
            <a:picLocks noChangeAspect="1"/>
          </p:cNvPicPr>
          <p:nvPr/>
        </p:nvPicPr>
        <p:blipFill>
          <a:blip r:embed="rId3" cstate="print"/>
          <a:stretch>
            <a:fillRect/>
          </a:stretch>
        </p:blipFill>
        <p:spPr>
          <a:xfrm>
            <a:off x="1847531" y="188643"/>
            <a:ext cx="2520701" cy="1438659"/>
          </a:xfrm>
          <a:prstGeom prst="rect">
            <a:avLst/>
          </a:prstGeom>
        </p:spPr>
      </p:pic>
      <p:sp>
        <p:nvSpPr>
          <p:cNvPr id="12" name="ZoneTexte 11"/>
          <p:cNvSpPr txBox="1"/>
          <p:nvPr/>
        </p:nvSpPr>
        <p:spPr>
          <a:xfrm>
            <a:off x="8040216" y="1052736"/>
            <a:ext cx="1944216" cy="707886"/>
          </a:xfrm>
          <a:prstGeom prst="rect">
            <a:avLst/>
          </a:prstGeom>
          <a:noFill/>
        </p:spPr>
        <p:txBody>
          <a:bodyPr wrap="square" rtlCol="0">
            <a:spAutoFit/>
          </a:bodyPr>
          <a:lstStyle/>
          <a:p>
            <a:pPr>
              <a:defRPr/>
            </a:pPr>
            <a:r>
              <a:rPr lang="fr-FR" sz="4000" b="1" dirty="0">
                <a:solidFill>
                  <a:prstClr val="white"/>
                </a:solidFill>
                <a:latin typeface="Verdana" pitchFamily="34" charset="0"/>
                <a:ea typeface="Verdana" pitchFamily="34" charset="0"/>
                <a:cs typeface="Verdana" pitchFamily="34" charset="0"/>
              </a:rPr>
              <a:t>2023</a:t>
            </a:r>
          </a:p>
        </p:txBody>
      </p:sp>
      <p:pic>
        <p:nvPicPr>
          <p:cNvPr id="18" name="Image 17" descr="Sans titre.png"/>
          <p:cNvPicPr>
            <a:picLocks noChangeAspect="1"/>
          </p:cNvPicPr>
          <p:nvPr/>
        </p:nvPicPr>
        <p:blipFill>
          <a:blip r:embed="rId4" cstate="print"/>
          <a:stretch>
            <a:fillRect/>
          </a:stretch>
        </p:blipFill>
        <p:spPr>
          <a:xfrm>
            <a:off x="4583832" y="2924944"/>
            <a:ext cx="6543640" cy="2808312"/>
          </a:xfrm>
          <a:prstGeom prst="rect">
            <a:avLst/>
          </a:prstGeom>
        </p:spPr>
      </p:pic>
      <p:sp>
        <p:nvSpPr>
          <p:cNvPr id="4" name="Espace réservé du numéro de diapositive 3">
            <a:extLst>
              <a:ext uri="{FF2B5EF4-FFF2-40B4-BE49-F238E27FC236}">
                <a16:creationId xmlns:a16="http://schemas.microsoft.com/office/drawing/2014/main" id="{671C8EBE-2641-4CCB-8FD5-27F6251EF247}"/>
              </a:ext>
            </a:extLst>
          </p:cNvPr>
          <p:cNvSpPr>
            <a:spLocks noGrp="1"/>
          </p:cNvSpPr>
          <p:nvPr>
            <p:ph type="sldNum" sz="quarter" idx="12"/>
          </p:nvPr>
        </p:nvSpPr>
        <p:spPr/>
        <p:txBody>
          <a:bodyPr/>
          <a:lstStyle/>
          <a:p>
            <a:fld id="{FFC61400-75E0-47EA-9D3C-7E508FA81C51}" type="slidenum">
              <a:rPr lang="fr-FR">
                <a:solidFill>
                  <a:prstClr val="black">
                    <a:tint val="75000"/>
                  </a:prstClr>
                </a:solidFill>
                <a:latin typeface="Calibri"/>
              </a:rPr>
              <a:pPr/>
              <a:t>1</a:t>
            </a:fld>
            <a:endParaRPr lang="fr-FR">
              <a:solidFill>
                <a:prstClr val="black">
                  <a:tint val="75000"/>
                </a:prstClr>
              </a:solidFill>
              <a:latin typeface="Calibri"/>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4A72CF6-0BFE-4C23-BA33-878B4FD22A85}"/>
              </a:ext>
            </a:extLst>
          </p:cNvPr>
          <p:cNvSpPr txBox="1"/>
          <p:nvPr/>
        </p:nvSpPr>
        <p:spPr>
          <a:xfrm>
            <a:off x="5666534" y="1129406"/>
            <a:ext cx="5915866" cy="4832092"/>
          </a:xfrm>
          <a:prstGeom prst="rect">
            <a:avLst/>
          </a:prstGeom>
          <a:noFill/>
        </p:spPr>
        <p:txBody>
          <a:bodyPr wrap="square" rtlCol="0">
            <a:spAutoFit/>
          </a:bodyPr>
          <a:lstStyle/>
          <a:p>
            <a:pPr algn="just"/>
            <a:r>
              <a:rPr lang="fr-FR" sz="1600" dirty="0">
                <a:solidFill>
                  <a:prstClr val="black"/>
                </a:solidFill>
              </a:rPr>
              <a:t>Les adresses mails spécifiques peuvent être définies au regard d’une fonction.</a:t>
            </a:r>
          </a:p>
          <a:p>
            <a:pPr algn="just"/>
            <a:endParaRPr lang="fr-FR" sz="1600" dirty="0">
              <a:solidFill>
                <a:prstClr val="black"/>
              </a:solidFill>
            </a:endParaRPr>
          </a:p>
          <a:p>
            <a:pPr algn="just"/>
            <a:r>
              <a:rPr lang="fr-FR" sz="1600" dirty="0">
                <a:solidFill>
                  <a:prstClr val="black"/>
                </a:solidFill>
              </a:rPr>
              <a:t>Cinq</a:t>
            </a:r>
            <a:r>
              <a:rPr lang="fr-FR" sz="1600" dirty="0"/>
              <a:t> fonctions peuvent être renseignées permettant à terme un meilleur fléchage de notre communication</a:t>
            </a:r>
            <a:r>
              <a:rPr lang="fr-FR" sz="1600" dirty="0">
                <a:solidFill>
                  <a:prstClr val="black"/>
                </a:solidFill>
              </a:rPr>
              <a:t>. Ainsi par exemple l</a:t>
            </a:r>
            <a:r>
              <a:rPr lang="fr-FR" sz="1600" dirty="0"/>
              <a:t>a fonction « Autorité » a pour objectif de pouvoir informer directement l’élu de votre collectivité dans le cadre d’une communication venant exclusivement du  Président du Centre de Gestion. </a:t>
            </a:r>
          </a:p>
          <a:p>
            <a:pPr algn="just"/>
            <a:endParaRPr lang="fr-FR" sz="1600" dirty="0"/>
          </a:p>
          <a:p>
            <a:pPr algn="just"/>
            <a:r>
              <a:rPr lang="fr-FR" sz="1600" dirty="0"/>
              <a:t>Il importe de noter que vous avez l’entière maîtrise de ces renseignements, que vous pouvez modifier a tout moment. Aucun stockage ou conservation de cette donnée n’est opérée par le système</a:t>
            </a:r>
            <a:r>
              <a:rPr lang="fr-FR" sz="1600" dirty="0">
                <a:solidFill>
                  <a:prstClr val="black"/>
                </a:solidFill>
              </a:rPr>
              <a:t>.</a:t>
            </a:r>
          </a:p>
          <a:p>
            <a:pPr algn="just"/>
            <a:endParaRPr lang="fr-FR" sz="1600" dirty="0">
              <a:solidFill>
                <a:prstClr val="black"/>
              </a:solidFill>
            </a:endParaRPr>
          </a:p>
          <a:p>
            <a:pPr algn="just"/>
            <a:r>
              <a:rPr lang="fr-FR" sz="1600" dirty="0"/>
              <a:t>Plusieurs adresses peuvent partager la même fonction. Dans ce cas chaque personne rattachée de cette fonction recevra un mail lorsque celle-ci sera utilisée pour filtrer un envoi</a:t>
            </a:r>
            <a:r>
              <a:rPr lang="fr-FR" sz="1600" dirty="0">
                <a:solidFill>
                  <a:prstClr val="black"/>
                </a:solidFill>
                <a:latin typeface="Garamond"/>
              </a:rPr>
              <a:t>.</a:t>
            </a:r>
          </a:p>
          <a:p>
            <a:pPr algn="just"/>
            <a:endParaRPr lang="fr-FR" sz="1600" dirty="0">
              <a:solidFill>
                <a:prstClr val="black"/>
              </a:solidFill>
              <a:latin typeface="Garamond"/>
            </a:endParaRPr>
          </a:p>
          <a:p>
            <a:pPr algn="just"/>
            <a:r>
              <a:rPr lang="fr-FR" sz="1600" dirty="0"/>
              <a:t>Vous pouvez en outre, le cas échéant, indiquer une ligne de téléphone directe</a:t>
            </a:r>
            <a:endParaRPr lang="fr-FR" sz="1600" dirty="0">
              <a:solidFill>
                <a:prstClr val="black"/>
              </a:solidFill>
              <a:latin typeface="Garamond"/>
            </a:endParaRPr>
          </a:p>
        </p:txBody>
      </p:sp>
      <p:pic>
        <p:nvPicPr>
          <p:cNvPr id="6" name="Image 5">
            <a:extLst>
              <a:ext uri="{FF2B5EF4-FFF2-40B4-BE49-F238E27FC236}">
                <a16:creationId xmlns:a16="http://schemas.microsoft.com/office/drawing/2014/main" id="{9EA94BE4-F8FA-4184-8B9E-246AFA8FD730}"/>
              </a:ext>
            </a:extLst>
          </p:cNvPr>
          <p:cNvPicPr>
            <a:picLocks noChangeAspect="1"/>
          </p:cNvPicPr>
          <p:nvPr/>
        </p:nvPicPr>
        <p:blipFill>
          <a:blip r:embed="rId3"/>
          <a:stretch>
            <a:fillRect/>
          </a:stretch>
        </p:blipFill>
        <p:spPr>
          <a:xfrm>
            <a:off x="644611" y="1129406"/>
            <a:ext cx="4925557" cy="2395030"/>
          </a:xfrm>
          <a:prstGeom prst="rect">
            <a:avLst/>
          </a:prstGeom>
        </p:spPr>
      </p:pic>
      <p:sp>
        <p:nvSpPr>
          <p:cNvPr id="5" name="Espace réservé du numéro de diapositive 4">
            <a:extLst>
              <a:ext uri="{FF2B5EF4-FFF2-40B4-BE49-F238E27FC236}">
                <a16:creationId xmlns:a16="http://schemas.microsoft.com/office/drawing/2014/main" id="{DF994968-D521-4560-93A3-F218D75100A7}"/>
              </a:ext>
            </a:extLst>
          </p:cNvPr>
          <p:cNvSpPr>
            <a:spLocks noGrp="1"/>
          </p:cNvSpPr>
          <p:nvPr>
            <p:ph type="sldNum" sz="quarter" idx="12"/>
          </p:nvPr>
        </p:nvSpPr>
        <p:spPr/>
        <p:txBody>
          <a:bodyPr/>
          <a:lstStyle/>
          <a:p>
            <a:fld id="{0BEC7BAC-25D6-4111-96C9-688789BB8BA0}" type="slidenum">
              <a:rPr lang="fr-FR">
                <a:solidFill>
                  <a:prstClr val="black">
                    <a:tint val="75000"/>
                  </a:prstClr>
                </a:solidFill>
                <a:latin typeface="Garamond"/>
              </a:rPr>
              <a:pPr/>
              <a:t>10</a:t>
            </a:fld>
            <a:endParaRPr lang="fr-FR">
              <a:solidFill>
                <a:prstClr val="black">
                  <a:tint val="75000"/>
                </a:prstClr>
              </a:solidFill>
              <a:latin typeface="Garamond"/>
            </a:endParaRPr>
          </a:p>
        </p:txBody>
      </p:sp>
      <p:pic>
        <p:nvPicPr>
          <p:cNvPr id="9" name="Image 8">
            <a:extLst>
              <a:ext uri="{FF2B5EF4-FFF2-40B4-BE49-F238E27FC236}">
                <a16:creationId xmlns:a16="http://schemas.microsoft.com/office/drawing/2014/main" id="{74D88D70-594A-4B68-E4CF-7FB8B11BDF33}"/>
              </a:ext>
            </a:extLst>
          </p:cNvPr>
          <p:cNvPicPr>
            <a:picLocks noChangeAspect="1"/>
          </p:cNvPicPr>
          <p:nvPr/>
        </p:nvPicPr>
        <p:blipFill>
          <a:blip r:embed="rId4"/>
          <a:stretch>
            <a:fillRect/>
          </a:stretch>
        </p:blipFill>
        <p:spPr>
          <a:xfrm>
            <a:off x="658845" y="3854136"/>
            <a:ext cx="4959506" cy="2016224"/>
          </a:xfrm>
          <a:prstGeom prst="rect">
            <a:avLst/>
          </a:prstGeom>
        </p:spPr>
      </p:pic>
      <p:cxnSp>
        <p:nvCxnSpPr>
          <p:cNvPr id="11" name="Connecteur droit avec flèche 10">
            <a:extLst>
              <a:ext uri="{FF2B5EF4-FFF2-40B4-BE49-F238E27FC236}">
                <a16:creationId xmlns:a16="http://schemas.microsoft.com/office/drawing/2014/main" id="{BB29B1AA-7B8D-184F-1F1F-23436794E3EC}"/>
              </a:ext>
            </a:extLst>
          </p:cNvPr>
          <p:cNvCxnSpPr/>
          <p:nvPr/>
        </p:nvCxnSpPr>
        <p:spPr>
          <a:xfrm flipH="1" flipV="1">
            <a:off x="2539014" y="5033639"/>
            <a:ext cx="3127520" cy="39949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207119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E177894-3CBD-4D59-9ED0-4679592B23F7}"/>
              </a:ext>
            </a:extLst>
          </p:cNvPr>
          <p:cNvSpPr>
            <a:spLocks noGrp="1"/>
          </p:cNvSpPr>
          <p:nvPr>
            <p:ph type="sldNum" sz="quarter" idx="12"/>
          </p:nvPr>
        </p:nvSpPr>
        <p:spPr>
          <a:xfrm>
            <a:off x="8609413" y="6492875"/>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itre 3">
            <a:extLst>
              <a:ext uri="{FF2B5EF4-FFF2-40B4-BE49-F238E27FC236}">
                <a16:creationId xmlns:a16="http://schemas.microsoft.com/office/drawing/2014/main" id="{2A22019F-0CA0-48AE-96FE-F868C0AE81EB}"/>
              </a:ext>
            </a:extLst>
          </p:cNvPr>
          <p:cNvSpPr txBox="1">
            <a:spLocks noGrp="1"/>
          </p:cNvSpPr>
          <p:nvPr>
            <p:ph type="title"/>
          </p:nvPr>
        </p:nvSpPr>
        <p:spPr>
          <a:xfrm>
            <a:off x="506027" y="757565"/>
            <a:ext cx="11076374" cy="523220"/>
          </a:xfrm>
          <a:prstGeom prst="rect">
            <a:avLst/>
          </a:prstGeom>
          <a:noFill/>
        </p:spPr>
        <p:txBody>
          <a:bodyPr wrap="square" rtlCol="0">
            <a:spAutoFit/>
          </a:bodyPr>
          <a:lstStyle/>
          <a:p>
            <a:r>
              <a:rPr lang="fr-FR" cap="small" dirty="0"/>
              <a:t>Le menu Agent </a:t>
            </a:r>
            <a:r>
              <a:rPr lang="fr-FR" sz="2400" b="0" cap="small" dirty="0"/>
              <a:t>(</a:t>
            </a:r>
            <a:r>
              <a:rPr lang="fr-FR" sz="2400" b="0" dirty="0"/>
              <a:t>sous-menu : Liste des agents</a:t>
            </a:r>
            <a:r>
              <a:rPr lang="fr-FR" sz="2400" b="0" cap="small" dirty="0"/>
              <a:t>)</a:t>
            </a:r>
          </a:p>
        </p:txBody>
      </p:sp>
      <p:pic>
        <p:nvPicPr>
          <p:cNvPr id="8" name="Image 7">
            <a:extLst>
              <a:ext uri="{FF2B5EF4-FFF2-40B4-BE49-F238E27FC236}">
                <a16:creationId xmlns:a16="http://schemas.microsoft.com/office/drawing/2014/main" id="{CE6D06D7-A99A-F43C-B168-9E109CA22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16" y="1545289"/>
            <a:ext cx="7361488" cy="4555146"/>
          </a:xfrm>
          <a:prstGeom prst="rect">
            <a:avLst/>
          </a:prstGeom>
        </p:spPr>
      </p:pic>
      <p:sp>
        <p:nvSpPr>
          <p:cNvPr id="9" name="ZoneTexte 8">
            <a:extLst>
              <a:ext uri="{FF2B5EF4-FFF2-40B4-BE49-F238E27FC236}">
                <a16:creationId xmlns:a16="http://schemas.microsoft.com/office/drawing/2014/main" id="{DDA4508B-84A5-92B2-83FB-4FCE964F23DD}"/>
              </a:ext>
            </a:extLst>
          </p:cNvPr>
          <p:cNvSpPr txBox="1"/>
          <p:nvPr/>
        </p:nvSpPr>
        <p:spPr>
          <a:xfrm>
            <a:off x="7984104" y="2301780"/>
            <a:ext cx="3585280" cy="3170099"/>
          </a:xfrm>
          <a:prstGeom prst="rect">
            <a:avLst/>
          </a:prstGeom>
          <a:noFill/>
        </p:spPr>
        <p:txBody>
          <a:bodyPr wrap="square" rtlCol="0">
            <a:spAutoFit/>
          </a:bodyPr>
          <a:lstStyle/>
          <a:p>
            <a:pPr algn="just"/>
            <a:r>
              <a:rPr lang="fr-FR" sz="1600" dirty="0">
                <a:solidFill>
                  <a:schemeClr val="tx1"/>
                </a:solidFill>
              </a:rPr>
              <a:t>Affiche la liste de vos agents et vous permet de créer un nouvel agent via le bouton « </a:t>
            </a:r>
            <a:r>
              <a:rPr lang="fr-FR" sz="1600" b="1" dirty="0">
                <a:solidFill>
                  <a:schemeClr val="tx1"/>
                </a:solidFill>
              </a:rPr>
              <a:t>Ajouter un agent </a:t>
            </a:r>
            <a:r>
              <a:rPr lang="fr-FR" sz="1600" dirty="0">
                <a:solidFill>
                  <a:schemeClr val="tx1"/>
                </a:solidFill>
              </a:rPr>
              <a:t>» :</a:t>
            </a:r>
          </a:p>
          <a:p>
            <a:pPr algn="just"/>
            <a:endParaRPr lang="fr-FR" sz="1600" dirty="0">
              <a:solidFill>
                <a:schemeClr val="tx1"/>
              </a:solidFill>
            </a:endParaRPr>
          </a:p>
          <a:p>
            <a:pPr algn="just"/>
            <a:r>
              <a:rPr lang="fr-FR" sz="1600" dirty="0">
                <a:solidFill>
                  <a:srgbClr val="002060"/>
                </a:solidFill>
              </a:rPr>
              <a:t>- Agents actifs (en position d’activité)</a:t>
            </a:r>
          </a:p>
          <a:p>
            <a:pPr algn="just"/>
            <a:r>
              <a:rPr lang="fr-FR" sz="1600" dirty="0">
                <a:solidFill>
                  <a:srgbClr val="FF0000"/>
                </a:solidFill>
              </a:rPr>
              <a:t>- Agents inactifs (partis de la collectivité)</a:t>
            </a:r>
            <a:endParaRPr lang="fr-FR" sz="1600" dirty="0"/>
          </a:p>
          <a:p>
            <a:pPr algn="just"/>
            <a:r>
              <a:rPr lang="fr-FR" sz="1600" i="1" dirty="0">
                <a:solidFill>
                  <a:srgbClr val="0070C0"/>
                </a:solidFill>
              </a:rPr>
              <a:t>- Agents en position particulière (congé parental, disponibilité, détachement)</a:t>
            </a:r>
          </a:p>
          <a:p>
            <a:pPr algn="just"/>
            <a:endParaRPr lang="fr-FR" sz="1600" i="1" dirty="0">
              <a:solidFill>
                <a:srgbClr val="0070C0"/>
              </a:solidFill>
            </a:endParaRPr>
          </a:p>
          <a:p>
            <a:pPr algn="just"/>
            <a:r>
              <a:rPr lang="fr-FR" sz="1400" dirty="0">
                <a:solidFill>
                  <a:schemeClr val="tx1"/>
                </a:solidFill>
              </a:rPr>
              <a:t>Transmettre impérativement les actes de recrutement et de radiation de vos agents, titulaires ET contractuels, au centre de gestion par mail pour mise à jour sur AGIRHE.</a:t>
            </a:r>
            <a:endParaRPr lang="fr-FR" dirty="0"/>
          </a:p>
        </p:txBody>
      </p:sp>
    </p:spTree>
    <p:extLst>
      <p:ext uri="{BB962C8B-B14F-4D97-AF65-F5344CB8AC3E}">
        <p14:creationId xmlns:p14="http://schemas.microsoft.com/office/powerpoint/2010/main" val="1234390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E177894-3CBD-4D59-9ED0-4679592B23F7}"/>
              </a:ext>
            </a:extLst>
          </p:cNvPr>
          <p:cNvSpPr>
            <a:spLocks noGrp="1"/>
          </p:cNvSpPr>
          <p:nvPr>
            <p:ph type="sldNum" sz="quarter" idx="12"/>
          </p:nvPr>
        </p:nvSpPr>
        <p:spPr>
          <a:xfrm>
            <a:off x="8609413" y="6492875"/>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itre 3">
            <a:extLst>
              <a:ext uri="{FF2B5EF4-FFF2-40B4-BE49-F238E27FC236}">
                <a16:creationId xmlns:a16="http://schemas.microsoft.com/office/drawing/2014/main" id="{2A22019F-0CA0-48AE-96FE-F868C0AE81EB}"/>
              </a:ext>
            </a:extLst>
          </p:cNvPr>
          <p:cNvSpPr txBox="1">
            <a:spLocks noGrp="1"/>
          </p:cNvSpPr>
          <p:nvPr>
            <p:ph type="title"/>
          </p:nvPr>
        </p:nvSpPr>
        <p:spPr>
          <a:xfrm>
            <a:off x="653143" y="788342"/>
            <a:ext cx="10929257" cy="461665"/>
          </a:xfrm>
          <a:prstGeom prst="rect">
            <a:avLst/>
          </a:prstGeom>
          <a:noFill/>
        </p:spPr>
        <p:txBody>
          <a:bodyPr wrap="square" rtlCol="0">
            <a:spAutoFit/>
          </a:bodyPr>
          <a:lstStyle/>
          <a:p>
            <a:r>
              <a:rPr lang="fr-FR" sz="2400" dirty="0"/>
              <a:t>La fiche agent (par défaut : l’onglet « carrière »)</a:t>
            </a:r>
          </a:p>
        </p:txBody>
      </p:sp>
      <p:pic>
        <p:nvPicPr>
          <p:cNvPr id="6" name="Image 5">
            <a:extLst>
              <a:ext uri="{FF2B5EF4-FFF2-40B4-BE49-F238E27FC236}">
                <a16:creationId xmlns:a16="http://schemas.microsoft.com/office/drawing/2014/main" id="{813AB1AD-FFEF-8A2B-837B-D33F80F8A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911" y="1345873"/>
            <a:ext cx="9792255" cy="4752227"/>
          </a:xfrm>
          <a:prstGeom prst="rect">
            <a:avLst/>
          </a:prstGeom>
        </p:spPr>
      </p:pic>
    </p:spTree>
    <p:extLst>
      <p:ext uri="{BB962C8B-B14F-4D97-AF65-F5344CB8AC3E}">
        <p14:creationId xmlns:p14="http://schemas.microsoft.com/office/powerpoint/2010/main" val="903437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B61DE57-EF5E-4C94-ADD5-52BB14849E57}"/>
              </a:ext>
            </a:extLst>
          </p:cNvPr>
          <p:cNvSpPr>
            <a:spLocks noGrp="1"/>
          </p:cNvSpPr>
          <p:nvPr>
            <p:ph type="sldNum" sz="quarter" idx="12"/>
          </p:nvPr>
        </p:nvSpPr>
        <p:spPr>
          <a:xfrm>
            <a:off x="8711962" y="642471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00B189AE-8E35-4FE1-BF04-E5B88F4D96F2}"/>
              </a:ext>
            </a:extLst>
          </p:cNvPr>
          <p:cNvSpPr txBox="1"/>
          <p:nvPr/>
        </p:nvSpPr>
        <p:spPr>
          <a:xfrm>
            <a:off x="690465" y="852309"/>
            <a:ext cx="10695381" cy="5416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92D050"/>
                </a:solidFill>
                <a:effectLst/>
                <a:uLnTx/>
                <a:uFillTx/>
                <a:latin typeface="Verdana" panose="020B0604030504040204" pitchFamily="34" charset="0"/>
                <a:ea typeface="Verdana" panose="020B0604030504040204" pitchFamily="34" charset="0"/>
                <a:cs typeface="+mn-cs"/>
              </a:rPr>
              <a:t>L’onglet « Carrière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8064A2">
                  <a:lumMod val="60000"/>
                  <a:lumOff val="40000"/>
                </a:srgbClr>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accent4">
                    <a:lumMod val="60000"/>
                    <a:lumOff val="40000"/>
                  </a:schemeClr>
                </a:solidFill>
                <a:effectLst/>
                <a:uLnTx/>
                <a:uFillTx/>
                <a:latin typeface="Calibri"/>
                <a:ea typeface="+mn-ea"/>
                <a:cs typeface="+mn-cs"/>
              </a:rPr>
              <a:t>Cet onglet fait apparaitre 4 volets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9BBB59">
                    <a:lumMod val="75000"/>
                  </a:srgbClr>
                </a:solidFill>
                <a:effectLst/>
                <a:uLnTx/>
                <a:uFillTx/>
                <a:latin typeface="Garamond" panose="02020404030301010803" pitchFamily="18" charset="0"/>
              </a:rPr>
              <a:t>	</a:t>
            </a:r>
            <a:r>
              <a:rPr kumimoji="0" lang="fr-FR" sz="1600" b="1" i="0" u="none" strike="noStrike" kern="1200" cap="none" spc="0" normalizeH="0" baseline="0" noProof="0" dirty="0">
                <a:ln>
                  <a:noFill/>
                </a:ln>
                <a:effectLst/>
                <a:uLnTx/>
                <a:uFillTx/>
                <a:latin typeface="Garamond" panose="02020404030301010803" pitchFamily="18" charset="0"/>
              </a:rPr>
              <a:t>Situation administrative actuelle :</a:t>
            </a:r>
            <a:r>
              <a:rPr kumimoji="0" lang="fr-FR" sz="1600" b="0" i="0" u="none" strike="noStrike" kern="1200" cap="none" spc="0" normalizeH="0" baseline="0" noProof="0" dirty="0">
                <a:ln>
                  <a:noFill/>
                </a:ln>
                <a:effectLst/>
                <a:uLnTx/>
                <a:uFillTx/>
                <a:latin typeface="Garamond" panose="02020404030301010803" pitchFamily="18" charset="0"/>
              </a:rPr>
              <a:t> il présente les informations actualisés sur l’agent (date d’entrée dans la collectivité, 	grade, échelon, indices, qualité statutaire, statut </a:t>
            </a:r>
            <a:r>
              <a:rPr lang="fr-FR" sz="1600" dirty="0">
                <a:latin typeface="Garamond" panose="02020404030301010803" pitchFamily="18" charset="0"/>
              </a:rPr>
              <a:t>« INACTIF » indiqué le cas échéant, </a:t>
            </a:r>
            <a:r>
              <a:rPr kumimoji="0" lang="fr-FR" sz="1600" b="0" i="0" u="none" strike="noStrike" kern="1200" cap="none" spc="0" normalizeH="0" baseline="0" noProof="0" dirty="0">
                <a:ln>
                  <a:noFill/>
                </a:ln>
                <a:effectLst/>
                <a:uLnTx/>
                <a:uFillTx/>
                <a:latin typeface="Garamond" panose="02020404030301010803" pitchFamily="18" charset="0"/>
              </a:rPr>
              <a:t>etc.)</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600" dirty="0">
              <a:latin typeface="Garamond" panose="020204040303010108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effectLst/>
              <a:uLnTx/>
              <a:uFillTx/>
              <a:latin typeface="Garamond" panose="020204040303010108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600" dirty="0">
              <a:latin typeface="Garamond" panose="020204040303010108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effectLst/>
              <a:uLnTx/>
              <a:uFillTx/>
              <a:latin typeface="Garamond" panose="020204040303010108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dirty="0">
                <a:latin typeface="Garamond" panose="02020404030301010803"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dirty="0">
                <a:latin typeface="Garamond" panose="02020404030301010803" pitchFamily="18" charset="0"/>
              </a:rPr>
              <a:t>	</a:t>
            </a:r>
            <a:r>
              <a:rPr lang="fr-FR" sz="1600" b="1" dirty="0">
                <a:latin typeface="Garamond" panose="02020404030301010803" pitchFamily="18" charset="0"/>
              </a:rPr>
              <a:t>Temps de travail :</a:t>
            </a:r>
            <a:r>
              <a:rPr lang="fr-FR" sz="1600" dirty="0">
                <a:latin typeface="Garamond" panose="02020404030301010803" pitchFamily="18" charset="0"/>
              </a:rPr>
              <a:t> il permet de visualité la DHS et la quotité de travail (si temps partiel) de l’agent.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effectLst/>
                <a:uLnTx/>
                <a:uFillTx/>
                <a:latin typeface="Garamond" panose="02020404030301010803" pitchFamily="18" charset="0"/>
              </a:rPr>
              <a:t>	</a:t>
            </a:r>
            <a:r>
              <a:rPr kumimoji="0" lang="fr-FR" sz="1600" b="1" i="0" u="none" strike="noStrike" kern="1200" cap="none" spc="0" normalizeH="0" baseline="0" noProof="0" dirty="0">
                <a:ln>
                  <a:noFill/>
                </a:ln>
                <a:effectLst/>
                <a:uLnTx/>
                <a:uFillTx/>
                <a:latin typeface="Garamond" panose="02020404030301010803" pitchFamily="18" charset="0"/>
              </a:rPr>
              <a:t>Déroulement de carrière : </a:t>
            </a:r>
            <a:r>
              <a:rPr kumimoji="0" lang="fr-FR" sz="1600" b="0" i="0" u="none" strike="noStrike" kern="1200" cap="none" spc="0" normalizeH="0" baseline="0" noProof="0" dirty="0">
                <a:ln>
                  <a:noFill/>
                </a:ln>
                <a:effectLst/>
                <a:uLnTx/>
                <a:uFillTx/>
                <a:latin typeface="Garamond" panose="02020404030301010803" pitchFamily="18" charset="0"/>
              </a:rPr>
              <a:t>il permet de visualiser les actes ayant eu lieu au cours de la carrière de l’agent mais également 	de </a:t>
            </a:r>
            <a:r>
              <a:rPr kumimoji="0" lang="fr-FR" sz="1600" b="1" i="0" u="sng" strike="noStrike" kern="1200" cap="none" spc="0" normalizeH="0" baseline="0" noProof="0" dirty="0">
                <a:ln>
                  <a:noFill/>
                </a:ln>
                <a:solidFill>
                  <a:srgbClr val="FF0000"/>
                </a:solidFill>
                <a:effectLst/>
                <a:uLnTx/>
                <a:uFillTx/>
                <a:latin typeface="Garamond" panose="02020404030301010803" pitchFamily="18" charset="0"/>
              </a:rPr>
              <a:t>saisir et éditer </a:t>
            </a:r>
            <a:r>
              <a:rPr kumimoji="0" lang="fr-FR" sz="1600" b="0" i="0" u="none" strike="noStrike" kern="1200" cap="none" spc="0" normalizeH="0" baseline="0" noProof="0" dirty="0">
                <a:ln>
                  <a:noFill/>
                </a:ln>
                <a:effectLst/>
                <a:uLnTx/>
                <a:uFillTx/>
                <a:latin typeface="Garamond" panose="02020404030301010803" pitchFamily="18" charset="0"/>
              </a:rPr>
              <a:t>un nouvel acte.</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dirty="0">
                <a:latin typeface="Garamond" panose="02020404030301010803" pitchFamily="18" charset="0"/>
              </a:rPr>
              <a:t>	</a:t>
            </a:r>
            <a:r>
              <a:rPr lang="fr-FR" sz="1600" b="1" dirty="0">
                <a:latin typeface="Garamond" panose="02020404030301010803" pitchFamily="18" charset="0"/>
              </a:rPr>
              <a:t>Prochaine évolutions de carrière : </a:t>
            </a:r>
            <a:r>
              <a:rPr lang="fr-FR" sz="1600" dirty="0">
                <a:latin typeface="Garamond" panose="02020404030301010803" pitchFamily="18" charset="0"/>
              </a:rPr>
              <a:t>il affiche principalement la prochaine date d’avancement d’échelon, rappelle le 	reliquat d’ancienneté du dernier acte enregistré, ainsi que les possibilités d’avancement de grade de l’agent.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effectLst/>
              <a:uLnTx/>
              <a:uFillTx/>
              <a:latin typeface="Garamond" panose="020204040303010108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9BBB59">
                    <a:lumMod val="75000"/>
                  </a:srgbClr>
                </a:solidFill>
                <a:effectLst/>
                <a:uLnTx/>
                <a:uFillTx/>
                <a:latin typeface="Calibri"/>
                <a:ea typeface="+mn-ea"/>
                <a:cs typeface="+mn-cs"/>
              </a:rPr>
              <a:t>Seul le volet « déroulement de carrière » est utilisable par les collectivités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8064A2">
                    <a:lumMod val="60000"/>
                    <a:lumOff val="40000"/>
                  </a:srgbClr>
                </a:solidFill>
                <a:effectLst/>
                <a:uLnTx/>
                <a:uFillTx/>
                <a:latin typeface="Calibri"/>
                <a:ea typeface="+mn-ea"/>
                <a:cs typeface="+mn-cs"/>
              </a:rPr>
              <a:t>	</a:t>
            </a: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Les autres volets sont juste informatifs et se mettent à jour en fonctions des informations validées dans le volet 	déroulement de carrière.</a:t>
            </a:r>
            <a:endParaRPr kumimoji="0" lang="fr-FR" sz="1800" b="0" i="0" u="none" strike="noStrike" kern="1200" cap="none" spc="0" normalizeH="0" baseline="0" noProof="0" dirty="0">
              <a:ln>
                <a:noFill/>
              </a:ln>
              <a:solidFill>
                <a:srgbClr val="8064A2">
                  <a:lumMod val="60000"/>
                  <a:lumOff val="40000"/>
                </a:srgbClr>
              </a:solidFill>
              <a:effectLst/>
              <a:uLnTx/>
              <a:uFillTx/>
              <a:latin typeface="Garamond" panose="020204040303010108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Il doit nécessairement y avoir au moins un acte validé dans le déroulement de carrière (à minima l’acte de recrutement) 	pour que des informations apparaissent dans les autres volets ainsi que dans la liste des agents.</a:t>
            </a:r>
          </a:p>
        </p:txBody>
      </p:sp>
      <p:pic>
        <p:nvPicPr>
          <p:cNvPr id="10" name="Image 9">
            <a:extLst>
              <a:ext uri="{FF2B5EF4-FFF2-40B4-BE49-F238E27FC236}">
                <a16:creationId xmlns:a16="http://schemas.microsoft.com/office/drawing/2014/main" id="{9A3E6894-CBED-4C12-9197-8446F7052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203" y="2237303"/>
            <a:ext cx="3424335" cy="1072390"/>
          </a:xfrm>
          <a:prstGeom prst="rect">
            <a:avLst/>
          </a:prstGeom>
        </p:spPr>
      </p:pic>
      <p:sp>
        <p:nvSpPr>
          <p:cNvPr id="11" name="ZoneTexte 10">
            <a:extLst>
              <a:ext uri="{FF2B5EF4-FFF2-40B4-BE49-F238E27FC236}">
                <a16:creationId xmlns:a16="http://schemas.microsoft.com/office/drawing/2014/main" id="{1519E14F-CAE9-4DFA-8487-BB4654A98878}"/>
              </a:ext>
            </a:extLst>
          </p:cNvPr>
          <p:cNvSpPr txBox="1"/>
          <p:nvPr/>
        </p:nvSpPr>
        <p:spPr>
          <a:xfrm>
            <a:off x="5010538" y="2237303"/>
            <a:ext cx="6493276"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9BBB59">
                    <a:lumMod val="75000"/>
                  </a:srgbClr>
                </a:solidFill>
                <a:effectLst/>
                <a:uLnTx/>
                <a:uFillTx/>
                <a:latin typeface="Calibri"/>
                <a:ea typeface="+mn-ea"/>
                <a:cs typeface="+mn-cs"/>
              </a:rPr>
              <a:t>A vérifier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8064A2">
                    <a:lumMod val="75000"/>
                  </a:srgbClr>
                </a:solidFill>
                <a:effectLst/>
                <a:uLnTx/>
                <a:uFillTx/>
                <a:latin typeface="Garamond" panose="02020404030301010803" pitchFamily="18" charset="0"/>
                <a:ea typeface="+mn-ea"/>
                <a:cs typeface="+mn-cs"/>
              </a:rPr>
              <a:t>l’identification de votre collectivité comme collectivité principale pour l’agent concerné.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9BBB59">
                    <a:lumMod val="50000"/>
                  </a:srgbClr>
                </a:solidFill>
                <a:effectLst/>
                <a:uLnTx/>
                <a:uFillTx/>
                <a:latin typeface="Garamond" panose="02020404030301010803" pitchFamily="18" charset="0"/>
                <a:ea typeface="+mn-ea"/>
                <a:cs typeface="+mn-cs"/>
              </a:rPr>
              <a:t>Très important dans le cadre des listes électorales à venir (2022)</a:t>
            </a:r>
          </a:p>
        </p:txBody>
      </p:sp>
    </p:spTree>
    <p:extLst>
      <p:ext uri="{BB962C8B-B14F-4D97-AF65-F5344CB8AC3E}">
        <p14:creationId xmlns:p14="http://schemas.microsoft.com/office/powerpoint/2010/main" val="3777006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B61DE57-EF5E-4C94-ADD5-52BB14849E57}"/>
              </a:ext>
            </a:extLst>
          </p:cNvPr>
          <p:cNvSpPr>
            <a:spLocks noGrp="1"/>
          </p:cNvSpPr>
          <p:nvPr>
            <p:ph type="sldNum" sz="quarter" idx="12"/>
          </p:nvPr>
        </p:nvSpPr>
        <p:spPr>
          <a:xfrm>
            <a:off x="8711962" y="642471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00B189AE-8E35-4FE1-BF04-E5B88F4D96F2}"/>
              </a:ext>
            </a:extLst>
          </p:cNvPr>
          <p:cNvSpPr txBox="1"/>
          <p:nvPr/>
        </p:nvSpPr>
        <p:spPr>
          <a:xfrm>
            <a:off x="690465" y="852309"/>
            <a:ext cx="10695381"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92D050"/>
                </a:solidFill>
                <a:effectLst/>
                <a:uLnTx/>
                <a:uFillTx/>
                <a:latin typeface="Verdana" panose="020B0604030504040204" pitchFamily="34" charset="0"/>
                <a:ea typeface="Verdana" panose="020B0604030504040204" pitchFamily="34" charset="0"/>
                <a:cs typeface="+mn-cs"/>
              </a:rPr>
              <a:t>L’onglet « Carrière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600" dirty="0">
              <a:solidFill>
                <a:srgbClr val="8064A2">
                  <a:lumMod val="60000"/>
                  <a:lumOff val="40000"/>
                </a:srgbClr>
              </a:solidFill>
              <a:latin typeface="Garamond" panose="020204040303010108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chemeClr val="accent4">
                    <a:lumMod val="60000"/>
                    <a:lumOff val="40000"/>
                  </a:schemeClr>
                </a:solidFill>
                <a:effectLst/>
                <a:uLnTx/>
                <a:uFillTx/>
                <a:latin typeface="Calibri"/>
                <a:ea typeface="+mn-ea"/>
                <a:cs typeface="+mn-cs"/>
              </a:rPr>
              <a:t>Le bouton « </a:t>
            </a:r>
            <a:r>
              <a:rPr kumimoji="0" lang="fr-FR" b="1" i="0" u="none" strike="noStrike" kern="1200" cap="none" spc="0" normalizeH="0" baseline="0" noProof="0" dirty="0">
                <a:ln>
                  <a:noFill/>
                </a:ln>
                <a:solidFill>
                  <a:schemeClr val="accent4">
                    <a:lumMod val="60000"/>
                    <a:lumOff val="40000"/>
                  </a:schemeClr>
                </a:solidFill>
                <a:effectLst/>
                <a:uLnTx/>
                <a:uFillTx/>
                <a:latin typeface="Calibri"/>
                <a:ea typeface="+mn-ea"/>
                <a:cs typeface="+mn-cs"/>
              </a:rPr>
              <a:t>Ajouter un acte </a:t>
            </a:r>
            <a:r>
              <a:rPr kumimoji="0" lang="fr-FR" b="0" i="0" u="none" strike="noStrike" kern="1200" cap="none" spc="0" normalizeH="0" baseline="0" noProof="0" dirty="0">
                <a:ln>
                  <a:noFill/>
                </a:ln>
                <a:solidFill>
                  <a:schemeClr val="accent4">
                    <a:lumMod val="60000"/>
                    <a:lumOff val="40000"/>
                  </a:schemeClr>
                </a:solidFill>
                <a:effectLst/>
                <a:uLnTx/>
                <a:uFillTx/>
                <a:latin typeface="Calibri"/>
                <a:ea typeface="+mn-ea"/>
                <a:cs typeface="+mn-cs"/>
              </a:rPr>
              <a:t>» dans le volet « déroulement de carrière » vous permet de saisir puis d’éditer la quasi-totalité des arrêtés dont vous avez besoin au cours de la carrière d’un agent. </a:t>
            </a:r>
          </a:p>
        </p:txBody>
      </p:sp>
      <p:pic>
        <p:nvPicPr>
          <p:cNvPr id="9" name="Image 8">
            <a:extLst>
              <a:ext uri="{FF2B5EF4-FFF2-40B4-BE49-F238E27FC236}">
                <a16:creationId xmlns:a16="http://schemas.microsoft.com/office/drawing/2014/main" id="{19F468AB-A776-E781-D0B4-833C1ED5E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465" y="2164746"/>
            <a:ext cx="5026330" cy="1264254"/>
          </a:xfrm>
          <a:prstGeom prst="rect">
            <a:avLst/>
          </a:prstGeom>
        </p:spPr>
      </p:pic>
      <p:pic>
        <p:nvPicPr>
          <p:cNvPr id="11" name="Image 10">
            <a:extLst>
              <a:ext uri="{FF2B5EF4-FFF2-40B4-BE49-F238E27FC236}">
                <a16:creationId xmlns:a16="http://schemas.microsoft.com/office/drawing/2014/main" id="{B6AEEF3A-CB90-4E1C-13DD-9D4D9197E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495" y="3429000"/>
            <a:ext cx="5267351" cy="1442251"/>
          </a:xfrm>
          <a:prstGeom prst="rect">
            <a:avLst/>
          </a:prstGeom>
        </p:spPr>
      </p:pic>
      <p:sp>
        <p:nvSpPr>
          <p:cNvPr id="12" name="ZoneTexte 11">
            <a:extLst>
              <a:ext uri="{FF2B5EF4-FFF2-40B4-BE49-F238E27FC236}">
                <a16:creationId xmlns:a16="http://schemas.microsoft.com/office/drawing/2014/main" id="{308E43B8-0600-BC3A-3369-EB0869E846B6}"/>
              </a:ext>
            </a:extLst>
          </p:cNvPr>
          <p:cNvSpPr txBox="1"/>
          <p:nvPr/>
        </p:nvSpPr>
        <p:spPr>
          <a:xfrm>
            <a:off x="690465" y="5228948"/>
            <a:ext cx="10695381" cy="646331"/>
          </a:xfrm>
          <a:prstGeom prst="rect">
            <a:avLst/>
          </a:prstGeom>
          <a:noFill/>
        </p:spPr>
        <p:txBody>
          <a:bodyPr wrap="square" rtlCol="0">
            <a:spAutoFit/>
          </a:bodyPr>
          <a:lstStyle/>
          <a:p>
            <a:pPr algn="just"/>
            <a:r>
              <a:rPr kumimoji="0" lang="fr-FR" sz="1800" b="0" i="0" u="none" strike="noStrike" kern="1200" cap="none" spc="0" normalizeH="0" baseline="0" noProof="0" dirty="0">
                <a:ln>
                  <a:noFill/>
                </a:ln>
                <a:solidFill>
                  <a:srgbClr val="9BBB59">
                    <a:lumMod val="75000"/>
                  </a:srgbClr>
                </a:solidFill>
                <a:effectLst/>
                <a:uLnTx/>
                <a:uFillTx/>
                <a:latin typeface="Calibri"/>
                <a:ea typeface="+mn-ea"/>
                <a:cs typeface="+mn-cs"/>
              </a:rPr>
              <a:t>Vous pouvez ensuite imprimer l’arrêté </a:t>
            </a:r>
            <a:r>
              <a:rPr lang="fr-FR" dirty="0">
                <a:solidFill>
                  <a:srgbClr val="9BBB59">
                    <a:lumMod val="75000"/>
                  </a:srgbClr>
                </a:solidFill>
                <a:latin typeface="Calibri"/>
              </a:rPr>
              <a:t>ainsi créé sur AGIRHE (apparaissant maintenant </a:t>
            </a:r>
            <a:r>
              <a:rPr lang="fr-FR" b="1" dirty="0">
                <a:solidFill>
                  <a:srgbClr val="7030A0"/>
                </a:solidFill>
                <a:latin typeface="Calibri"/>
              </a:rPr>
              <a:t>en violet </a:t>
            </a:r>
            <a:r>
              <a:rPr lang="fr-FR" dirty="0">
                <a:solidFill>
                  <a:srgbClr val="9BBB59">
                    <a:lumMod val="75000"/>
                  </a:srgbClr>
                </a:solidFill>
                <a:latin typeface="Calibri"/>
              </a:rPr>
              <a:t>dans le déroulement de carrière de l’agent)</a:t>
            </a:r>
            <a:r>
              <a:rPr kumimoji="0" lang="fr-FR" sz="1800" b="0" i="0" u="none" strike="noStrike" kern="1200" cap="none" spc="0" normalizeH="0" baseline="0" noProof="0" dirty="0">
                <a:ln>
                  <a:noFill/>
                </a:ln>
                <a:solidFill>
                  <a:srgbClr val="9BBB59">
                    <a:lumMod val="75000"/>
                  </a:srgbClr>
                </a:solidFill>
                <a:effectLst/>
                <a:uLnTx/>
                <a:uFillTx/>
                <a:latin typeface="Calibri"/>
                <a:ea typeface="+mn-ea"/>
                <a:cs typeface="+mn-cs"/>
              </a:rPr>
              <a:t> en cliquant sur le bouton « Imprime » en bout de ligne.</a:t>
            </a:r>
          </a:p>
        </p:txBody>
      </p:sp>
      <p:sp>
        <p:nvSpPr>
          <p:cNvPr id="13" name="ZoneTexte 12">
            <a:extLst>
              <a:ext uri="{FF2B5EF4-FFF2-40B4-BE49-F238E27FC236}">
                <a16:creationId xmlns:a16="http://schemas.microsoft.com/office/drawing/2014/main" id="{953C3855-75E3-9F34-C810-2D2AE23A1C25}"/>
              </a:ext>
            </a:extLst>
          </p:cNvPr>
          <p:cNvSpPr txBox="1"/>
          <p:nvPr/>
        </p:nvSpPr>
        <p:spPr>
          <a:xfrm>
            <a:off x="5868140" y="2247411"/>
            <a:ext cx="5517706" cy="584775"/>
          </a:xfrm>
          <a:prstGeom prst="rect">
            <a:avLst/>
          </a:prstGeom>
          <a:noFill/>
        </p:spPr>
        <p:txBody>
          <a:bodyPr wrap="square" rtlCol="0">
            <a:spAutoFit/>
          </a:bodyPr>
          <a:lstStyle/>
          <a:p>
            <a:pPr algn="just"/>
            <a:r>
              <a:rPr lang="fr-FR" sz="1600" dirty="0">
                <a:latin typeface="Garamond" panose="02020404030301010803" pitchFamily="18" charset="0"/>
              </a:rPr>
              <a:t>Sélectionner le « type d’arrêté » dans un premier temps, puis le modèle « d’arrêté » souhaité, avant de valider votre choix.</a:t>
            </a:r>
          </a:p>
        </p:txBody>
      </p:sp>
      <p:sp>
        <p:nvSpPr>
          <p:cNvPr id="14" name="ZoneTexte 13">
            <a:extLst>
              <a:ext uri="{FF2B5EF4-FFF2-40B4-BE49-F238E27FC236}">
                <a16:creationId xmlns:a16="http://schemas.microsoft.com/office/drawing/2014/main" id="{88251539-DB60-FD8E-EF2F-367370EF54D5}"/>
              </a:ext>
            </a:extLst>
          </p:cNvPr>
          <p:cNvSpPr txBox="1"/>
          <p:nvPr/>
        </p:nvSpPr>
        <p:spPr>
          <a:xfrm>
            <a:off x="1179177" y="3946939"/>
            <a:ext cx="4858978" cy="584775"/>
          </a:xfrm>
          <a:prstGeom prst="rect">
            <a:avLst/>
          </a:prstGeom>
          <a:noFill/>
        </p:spPr>
        <p:txBody>
          <a:bodyPr wrap="square" rtlCol="0">
            <a:spAutoFit/>
          </a:bodyPr>
          <a:lstStyle/>
          <a:p>
            <a:pPr algn="just"/>
            <a:r>
              <a:rPr lang="fr-FR" sz="1600" dirty="0">
                <a:latin typeface="Garamond" panose="02020404030301010803" pitchFamily="18" charset="0"/>
              </a:rPr>
              <a:t>Renseigner les champs demandés puis cliquer sur le bouton « valider ».</a:t>
            </a:r>
          </a:p>
        </p:txBody>
      </p:sp>
    </p:spTree>
    <p:extLst>
      <p:ext uri="{BB962C8B-B14F-4D97-AF65-F5344CB8AC3E}">
        <p14:creationId xmlns:p14="http://schemas.microsoft.com/office/powerpoint/2010/main" val="1536904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B61DE57-EF5E-4C94-ADD5-52BB14849E57}"/>
              </a:ext>
            </a:extLst>
          </p:cNvPr>
          <p:cNvSpPr>
            <a:spLocks noGrp="1"/>
          </p:cNvSpPr>
          <p:nvPr>
            <p:ph type="sldNum" sz="quarter" idx="12"/>
          </p:nvPr>
        </p:nvSpPr>
        <p:spPr>
          <a:xfrm>
            <a:off x="8711962" y="642471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00B189AE-8E35-4FE1-BF04-E5B88F4D96F2}"/>
              </a:ext>
            </a:extLst>
          </p:cNvPr>
          <p:cNvSpPr txBox="1"/>
          <p:nvPr/>
        </p:nvSpPr>
        <p:spPr>
          <a:xfrm>
            <a:off x="690465" y="852309"/>
            <a:ext cx="10695381" cy="5438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92D050"/>
                </a:solidFill>
                <a:effectLst/>
                <a:uLnTx/>
                <a:uFillTx/>
                <a:latin typeface="Verdana" panose="020B0604030504040204" pitchFamily="34" charset="0"/>
                <a:ea typeface="Verdana" panose="020B0604030504040204" pitchFamily="34" charset="0"/>
                <a:cs typeface="+mn-cs"/>
              </a:rPr>
              <a:t>L’onglet « Carrière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8064A2">
                  <a:lumMod val="60000"/>
                  <a:lumOff val="40000"/>
                </a:srgbClr>
              </a:solidFill>
              <a:effectLst/>
              <a:uLnTx/>
              <a:uFillTx/>
              <a:latin typeface="Calibri"/>
              <a:ea typeface="+mn-ea"/>
              <a:cs typeface="+mn-cs"/>
            </a:endParaRPr>
          </a:p>
          <a:p>
            <a:r>
              <a:rPr lang="fr-FR" sz="1600" dirty="0">
                <a:latin typeface="Garamond" panose="02020404030301010803" pitchFamily="18" charset="0"/>
              </a:rPr>
              <a:t>Rappel sur les codes couleur des actes pouvant apparaitre dans le déroulement de carrière :</a:t>
            </a:r>
          </a:p>
          <a:p>
            <a:r>
              <a:rPr lang="fr-FR" sz="1600" dirty="0">
                <a:latin typeface="Garamond" panose="02020404030301010803" pitchFamily="18" charset="0"/>
              </a:rPr>
              <a:t>                   </a:t>
            </a:r>
          </a:p>
          <a:p>
            <a:pPr marL="449263" indent="1588" algn="just">
              <a:spcAft>
                <a:spcPts val="600"/>
              </a:spcAft>
            </a:pPr>
            <a:r>
              <a:rPr lang="fr-FR" sz="1600" dirty="0">
                <a:solidFill>
                  <a:srgbClr val="2F5496"/>
                </a:solidFill>
                <a:latin typeface="Garamond" panose="02020404030301010803" pitchFamily="18" charset="0"/>
                <a:cs typeface="Arial" panose="020B0604020202020204" pitchFamily="34" charset="0"/>
              </a:rPr>
              <a:t>En bleu foncé : Actes validés par le CDG qui dispose d'un exemplaire papier du document </a:t>
            </a:r>
            <a:r>
              <a:rPr lang="fr-FR" sz="1600" dirty="0">
                <a:solidFill>
                  <a:srgbClr val="365F91"/>
                </a:solidFill>
                <a:latin typeface="Garamond" panose="02020404030301010803" pitchFamily="18" charset="0"/>
                <a:cs typeface="Arial" panose="020B0604020202020204" pitchFamily="34" charset="0"/>
              </a:rPr>
              <a:t>(Situation définitive de tout acte).</a:t>
            </a:r>
            <a:endParaRPr lang="fr-FR" sz="1600" dirty="0">
              <a:latin typeface="Garamond" panose="02020404030301010803" pitchFamily="18" charset="0"/>
              <a:cs typeface="Arial" panose="020B0604020202020204" pitchFamily="34" charset="0"/>
            </a:endParaRPr>
          </a:p>
          <a:p>
            <a:pPr marL="450850" indent="1588" algn="just">
              <a:spcAft>
                <a:spcPts val="600"/>
              </a:spcAft>
            </a:pPr>
            <a:r>
              <a:rPr lang="fr-FR" sz="1600" dirty="0">
                <a:solidFill>
                  <a:srgbClr val="FF0000"/>
                </a:solidFill>
                <a:latin typeface="Garamond" panose="02020404030301010803" pitchFamily="18" charset="0"/>
                <a:cs typeface="Arial" panose="020B0604020202020204" pitchFamily="34" charset="0"/>
              </a:rPr>
              <a:t>En rouge : Actes générés par le CDG</a:t>
            </a:r>
            <a:r>
              <a:rPr lang="fr-FR" sz="1600" dirty="0">
                <a:latin typeface="Garamond" panose="02020404030301010803" pitchFamily="18" charset="0"/>
                <a:cs typeface="Arial" panose="020B0604020202020204" pitchFamily="34" charset="0"/>
              </a:rPr>
              <a:t>. </a:t>
            </a:r>
            <a:r>
              <a:rPr lang="fr-FR" sz="1600" u="sng" dirty="0">
                <a:solidFill>
                  <a:srgbClr val="FF0000"/>
                </a:solidFill>
                <a:latin typeface="Garamond" panose="02020404030301010803" pitchFamily="18" charset="0"/>
                <a:cs typeface="Arial" panose="020B0604020202020204" pitchFamily="34" charset="0"/>
              </a:rPr>
              <a:t>Un tel acte n’existe pas pour </a:t>
            </a:r>
            <a:r>
              <a:rPr lang="fr-FR" sz="1600" u="sng" dirty="0" err="1">
                <a:solidFill>
                  <a:srgbClr val="FF0000"/>
                </a:solidFill>
                <a:latin typeface="Garamond" panose="02020404030301010803" pitchFamily="18" charset="0"/>
                <a:cs typeface="Arial" panose="020B0604020202020204" pitchFamily="34" charset="0"/>
              </a:rPr>
              <a:t>Agirhe</a:t>
            </a:r>
            <a:r>
              <a:rPr lang="fr-FR" sz="1600" dirty="0">
                <a:solidFill>
                  <a:srgbClr val="FF0000"/>
                </a:solidFill>
                <a:latin typeface="Garamond" panose="02020404030301010803" pitchFamily="18" charset="0"/>
                <a:cs typeface="Arial" panose="020B0604020202020204" pitchFamily="34" charset="0"/>
              </a:rPr>
              <a:t>. Seule sa validation par le CDG le rendra opérationnel dans la carrière</a:t>
            </a:r>
            <a:r>
              <a:rPr lang="fr-FR" sz="1600" dirty="0">
                <a:solidFill>
                  <a:srgbClr val="CC66FF"/>
                </a:solidFill>
                <a:latin typeface="Garamond" panose="02020404030301010803" pitchFamily="18" charset="0"/>
                <a:cs typeface="Arial" panose="020B0604020202020204" pitchFamily="34" charset="0"/>
              </a:rPr>
              <a:t>.</a:t>
            </a:r>
            <a:endParaRPr lang="fr-FR" sz="1600" dirty="0">
              <a:latin typeface="Garamond" panose="02020404030301010803" pitchFamily="18" charset="0"/>
              <a:cs typeface="Arial" panose="020B0604020202020204" pitchFamily="34" charset="0"/>
            </a:endParaRPr>
          </a:p>
          <a:p>
            <a:pPr marL="449263" indent="1588" algn="just">
              <a:spcAft>
                <a:spcPts val="600"/>
              </a:spcAft>
            </a:pPr>
            <a:r>
              <a:rPr lang="fr-FR" sz="1600" dirty="0">
                <a:solidFill>
                  <a:srgbClr val="CC66FF"/>
                </a:solidFill>
                <a:latin typeface="Garamond" panose="02020404030301010803" pitchFamily="18" charset="0"/>
                <a:cs typeface="Arial" panose="020B0604020202020204" pitchFamily="34" charset="0"/>
              </a:rPr>
              <a:t>En violet : Actes générés par la collectivité.</a:t>
            </a:r>
            <a:r>
              <a:rPr lang="fr-FR" sz="1600" dirty="0">
                <a:latin typeface="Garamond" panose="02020404030301010803" pitchFamily="18" charset="0"/>
                <a:cs typeface="Arial" panose="020B0604020202020204" pitchFamily="34" charset="0"/>
              </a:rPr>
              <a:t> </a:t>
            </a:r>
            <a:r>
              <a:rPr lang="fr-FR" sz="1600" dirty="0">
                <a:solidFill>
                  <a:srgbClr val="CC66FF"/>
                </a:solidFill>
                <a:latin typeface="Garamond" panose="02020404030301010803" pitchFamily="18" charset="0"/>
                <a:cs typeface="Arial" panose="020B0604020202020204" pitchFamily="34" charset="0"/>
              </a:rPr>
              <a:t>Cet acte a le même statut qu’un acte en rouge.</a:t>
            </a:r>
            <a:endParaRPr lang="fr-FR" sz="1600" dirty="0">
              <a:latin typeface="Garamond" panose="02020404030301010803" pitchFamily="18" charset="0"/>
              <a:cs typeface="Arial" panose="020B0604020202020204" pitchFamily="34" charset="0"/>
            </a:endParaRPr>
          </a:p>
          <a:p>
            <a:pPr marL="450850" algn="just">
              <a:spcAft>
                <a:spcPts val="600"/>
              </a:spcAft>
            </a:pPr>
            <a:r>
              <a:rPr lang="fr-FR" sz="1600" dirty="0">
                <a:solidFill>
                  <a:srgbClr val="996633"/>
                </a:solidFill>
                <a:latin typeface="Garamond" panose="02020404030301010803" pitchFamily="18" charset="0"/>
                <a:cs typeface="Arial" panose="020B0604020202020204" pitchFamily="34" charset="0"/>
              </a:rPr>
              <a:t>En marron : Actes validés par le CDG mais pour lequel il ne dispose pas d'un exemplaire papier. Cet acte est pré-validé par nos soins de manière à pouvoir débloquer des situations. Attention toutefois au fait qu’un arrêté marron est juste </a:t>
            </a:r>
            <a:r>
              <a:rPr lang="fr-FR" sz="1600" u="sng" dirty="0">
                <a:solidFill>
                  <a:srgbClr val="996633"/>
                </a:solidFill>
                <a:latin typeface="Garamond" panose="02020404030301010803" pitchFamily="18" charset="0"/>
                <a:cs typeface="Arial" panose="020B0604020202020204" pitchFamily="34" charset="0"/>
              </a:rPr>
              <a:t>présumé </a:t>
            </a:r>
            <a:r>
              <a:rPr lang="fr-FR" sz="1600" dirty="0">
                <a:solidFill>
                  <a:srgbClr val="996633"/>
                </a:solidFill>
                <a:latin typeface="Garamond" panose="02020404030301010803" pitchFamily="18" charset="0"/>
                <a:cs typeface="Arial" panose="020B0604020202020204" pitchFamily="34" charset="0"/>
              </a:rPr>
              <a:t>correct.</a:t>
            </a:r>
            <a:endParaRPr lang="fr-FR" sz="1600" dirty="0">
              <a:latin typeface="Garamond" panose="02020404030301010803" pitchFamily="18" charset="0"/>
              <a:cs typeface="Arial" panose="020B0604020202020204" pitchFamily="34" charset="0"/>
            </a:endParaRPr>
          </a:p>
          <a:p>
            <a:pPr marL="450850" indent="1588" algn="just">
              <a:spcAft>
                <a:spcPts val="600"/>
              </a:spcAft>
            </a:pPr>
            <a:r>
              <a:rPr lang="fr-FR" sz="1600" dirty="0">
                <a:solidFill>
                  <a:srgbClr val="92D050"/>
                </a:solidFill>
                <a:latin typeface="Garamond" panose="02020404030301010803" pitchFamily="18" charset="0"/>
                <a:cs typeface="Arial" panose="020B0604020202020204" pitchFamily="34" charset="0"/>
              </a:rPr>
              <a:t>En vert : Actes validés dans le futur...</a:t>
            </a:r>
            <a:r>
              <a:rPr lang="fr-FR" sz="1600" dirty="0">
                <a:latin typeface="Garamond" panose="02020404030301010803" pitchFamily="18" charset="0"/>
                <a:cs typeface="Arial" panose="020B0604020202020204" pitchFamily="34" charset="0"/>
              </a:rPr>
              <a:t> </a:t>
            </a:r>
            <a:r>
              <a:rPr lang="fr-FR" sz="1600" dirty="0">
                <a:solidFill>
                  <a:srgbClr val="92D050"/>
                </a:solidFill>
                <a:latin typeface="Garamond" panose="02020404030301010803" pitchFamily="18" charset="0"/>
                <a:cs typeface="Arial" panose="020B0604020202020204" pitchFamily="34" charset="0"/>
              </a:rPr>
              <a:t>Ces actes ont été validés et nous disposons d’un exemplaire. Il passera automatiquement en bleu foncé à l’échéance de l’arrêté.</a:t>
            </a:r>
          </a:p>
          <a:p>
            <a:pPr marL="450850" indent="1588"/>
            <a:endParaRPr kumimoji="0" lang="fr-FR" sz="1600" b="0" i="0" u="none" strike="noStrike" kern="1200" cap="none" spc="0" normalizeH="0" baseline="0" noProof="0" dirty="0">
              <a:ln>
                <a:noFill/>
              </a:ln>
              <a:solidFill>
                <a:srgbClr val="92D050"/>
              </a:solidFill>
              <a:effectLst/>
              <a:uLnTx/>
              <a:uFillTx/>
              <a:latin typeface="Garamond" panose="02020404030301010803" pitchFamily="18" charset="0"/>
              <a:cs typeface="Arial" panose="020B0604020202020204" pitchFamily="34" charset="0"/>
            </a:endParaRPr>
          </a:p>
          <a:p>
            <a:pPr algn="just">
              <a:lnSpc>
                <a:spcPct val="110000"/>
              </a:lnSpc>
              <a:spcBef>
                <a:spcPts val="600"/>
              </a:spcBef>
              <a:defRPr/>
            </a:pPr>
            <a:r>
              <a:rPr lang="fr-FR" sz="1600" b="1" dirty="0">
                <a:solidFill>
                  <a:prstClr val="black"/>
                </a:solidFill>
                <a:latin typeface="Garamond" panose="02020404030301010803" pitchFamily="18" charset="0"/>
              </a:rPr>
              <a:t>Attention ! Il est particulièrement important de vérifier régulièrement la situation actuelle de vos agents</a:t>
            </a:r>
          </a:p>
          <a:p>
            <a:pPr algn="just">
              <a:lnSpc>
                <a:spcPct val="110000"/>
              </a:lnSpc>
              <a:spcBef>
                <a:spcPts val="600"/>
              </a:spcBef>
              <a:defRPr/>
            </a:pPr>
            <a:r>
              <a:rPr lang="fr-FR" sz="1400" dirty="0">
                <a:solidFill>
                  <a:prstClr val="black"/>
                </a:solidFill>
                <a:latin typeface="Garamond" panose="02020404030301010803" pitchFamily="18" charset="0"/>
              </a:rPr>
              <a:t>Notamment pour la saisie des actes suivants, certaines saisines CT </a:t>
            </a:r>
            <a:r>
              <a:rPr lang="fr-FR" sz="1400" i="1" dirty="0">
                <a:solidFill>
                  <a:prstClr val="black"/>
                </a:solidFill>
                <a:latin typeface="Garamond" panose="02020404030301010803" pitchFamily="18" charset="0"/>
              </a:rPr>
              <a:t>(ex : changement d’heure)</a:t>
            </a:r>
            <a:r>
              <a:rPr lang="fr-FR" sz="1400" dirty="0">
                <a:solidFill>
                  <a:prstClr val="black"/>
                </a:solidFill>
                <a:latin typeface="Garamond" panose="02020404030301010803" pitchFamily="18" charset="0"/>
              </a:rPr>
              <a:t>, les dossiers de promotions interne, le calcul des avancements de grade, les réponses du CDG </a:t>
            </a:r>
            <a:r>
              <a:rPr lang="fr-FR" sz="1400" i="1" dirty="0">
                <a:solidFill>
                  <a:prstClr val="black"/>
                </a:solidFill>
                <a:latin typeface="Garamond" panose="02020404030301010803" pitchFamily="18" charset="0"/>
              </a:rPr>
              <a:t>(ex : indemnités de licenciement)</a:t>
            </a:r>
            <a:r>
              <a:rPr lang="fr-FR" sz="1400" dirty="0">
                <a:solidFill>
                  <a:prstClr val="black"/>
                </a:solidFill>
                <a:latin typeface="Garamond" panose="02020404030301010803" pitchFamily="18" charset="0"/>
              </a:rPr>
              <a:t>, etc…</a:t>
            </a:r>
          </a:p>
          <a:p>
            <a:pPr lvl="2" algn="just">
              <a:defRPr/>
            </a:pPr>
            <a:r>
              <a:rPr lang="fr-FR" sz="1200" dirty="0">
                <a:solidFill>
                  <a:prstClr val="black"/>
                </a:solidFill>
                <a:latin typeface="Garamond" panose="02020404030301010803" pitchFamily="18" charset="0"/>
              </a:rPr>
              <a:t>Vérification de la DHS actuelle</a:t>
            </a:r>
          </a:p>
          <a:p>
            <a:pPr lvl="2" algn="just">
              <a:defRPr/>
            </a:pPr>
            <a:r>
              <a:rPr lang="fr-FR" sz="1200" dirty="0">
                <a:solidFill>
                  <a:prstClr val="black"/>
                </a:solidFill>
                <a:latin typeface="Garamond" panose="02020404030301010803" pitchFamily="18" charset="0"/>
              </a:rPr>
              <a:t>Vérification du dernier arrêté enregistré (date d’effet, reliquat d’ancienneté, possibilité de cliquer sur l’acte pour vérifier l’ensemble des données enregistrées)</a:t>
            </a:r>
          </a:p>
          <a:p>
            <a:pPr lvl="2" algn="just">
              <a:defRPr/>
            </a:pPr>
            <a:r>
              <a:rPr lang="fr-FR" sz="1200" dirty="0">
                <a:solidFill>
                  <a:prstClr val="black"/>
                </a:solidFill>
                <a:latin typeface="Garamond" panose="02020404030301010803" pitchFamily="18" charset="0"/>
              </a:rPr>
              <a:t>Attention aux actes rétroactifs ! (surtout ceux faisant l’objet d’un classement automatique par AGIRHE)</a:t>
            </a:r>
          </a:p>
          <a:p>
            <a:pPr marL="450850" indent="1588"/>
            <a:endParaRPr kumimoji="0" lang="fr-FR" sz="1600" b="0" i="0" u="none" strike="noStrike" kern="1200" cap="none" spc="0" normalizeH="0" baseline="0" noProof="0" dirty="0">
              <a:ln>
                <a:noFill/>
              </a:ln>
              <a:solidFill>
                <a:srgbClr val="8064A2">
                  <a:lumMod val="60000"/>
                  <a:lumOff val="40000"/>
                </a:srgbClr>
              </a:solidFill>
              <a:effectLst/>
              <a:uLnTx/>
              <a:uFillTx/>
              <a:latin typeface="Garamond" panose="02020404030301010803" pitchFamily="18" charset="0"/>
            </a:endParaRPr>
          </a:p>
        </p:txBody>
      </p:sp>
    </p:spTree>
    <p:extLst>
      <p:ext uri="{BB962C8B-B14F-4D97-AF65-F5344CB8AC3E}">
        <p14:creationId xmlns:p14="http://schemas.microsoft.com/office/powerpoint/2010/main" val="1577191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C51C5C-6121-429C-97D9-1135D86E49C2}"/>
              </a:ext>
            </a:extLst>
          </p:cNvPr>
          <p:cNvSpPr>
            <a:spLocks noGrp="1"/>
          </p:cNvSpPr>
          <p:nvPr>
            <p:ph type="title"/>
          </p:nvPr>
        </p:nvSpPr>
        <p:spPr>
          <a:xfrm>
            <a:off x="701336" y="831116"/>
            <a:ext cx="10591060" cy="3693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92D050"/>
                </a:solidFill>
                <a:effectLst/>
                <a:uLnTx/>
                <a:uFillTx/>
                <a:latin typeface="Verdana" panose="020B0604030504040204" pitchFamily="34" charset="0"/>
                <a:ea typeface="Verdana" panose="020B0604030504040204" pitchFamily="34" charset="0"/>
                <a:cs typeface="+mn-cs"/>
              </a:rPr>
              <a:t>L’onglet « Carrière »</a:t>
            </a:r>
          </a:p>
        </p:txBody>
      </p:sp>
      <p:sp>
        <p:nvSpPr>
          <p:cNvPr id="3" name="ZoneTexte 2">
            <a:extLst>
              <a:ext uri="{FF2B5EF4-FFF2-40B4-BE49-F238E27FC236}">
                <a16:creationId xmlns:a16="http://schemas.microsoft.com/office/drawing/2014/main" id="{AA523D6C-34BC-448D-9630-16319D0A0BDF}"/>
              </a:ext>
            </a:extLst>
          </p:cNvPr>
          <p:cNvSpPr txBox="1"/>
          <p:nvPr/>
        </p:nvSpPr>
        <p:spPr>
          <a:xfrm>
            <a:off x="2567608" y="1368387"/>
            <a:ext cx="6552728" cy="369332"/>
          </a:xfrm>
          <a:prstGeom prst="rect">
            <a:avLst/>
          </a:prstGeom>
          <a:noFill/>
        </p:spPr>
        <p:txBody>
          <a:bodyPr wrap="square" rtlCol="0">
            <a:spAutoFit/>
          </a:bodyPr>
          <a:lstStyle/>
          <a:p>
            <a:r>
              <a:rPr lang="fr-FR" dirty="0">
                <a:solidFill>
                  <a:prstClr val="black"/>
                </a:solidFill>
                <a:latin typeface="Garamond"/>
              </a:rPr>
              <a:t>Rappel des actes à nous adresser :</a:t>
            </a:r>
          </a:p>
        </p:txBody>
      </p:sp>
      <p:sp>
        <p:nvSpPr>
          <p:cNvPr id="4" name="Rectangle 3">
            <a:extLst>
              <a:ext uri="{FF2B5EF4-FFF2-40B4-BE49-F238E27FC236}">
                <a16:creationId xmlns:a16="http://schemas.microsoft.com/office/drawing/2014/main" id="{7EB8B9FA-3F16-46ED-9442-3CE04E901F1D}"/>
              </a:ext>
            </a:extLst>
          </p:cNvPr>
          <p:cNvSpPr/>
          <p:nvPr/>
        </p:nvSpPr>
        <p:spPr>
          <a:xfrm>
            <a:off x="3082008" y="1844824"/>
            <a:ext cx="7128792" cy="1569660"/>
          </a:xfrm>
          <a:prstGeom prst="rect">
            <a:avLst/>
          </a:prstGeom>
        </p:spPr>
        <p:txBody>
          <a:bodyPr wrap="square">
            <a:spAutoFit/>
          </a:bodyPr>
          <a:lstStyle/>
          <a:p>
            <a:pPr algn="just"/>
            <a:r>
              <a:rPr lang="fr-FR" sz="1600" i="1" dirty="0">
                <a:solidFill>
                  <a:srgbClr val="3B3760"/>
                </a:solidFill>
                <a:latin typeface="Garamond" panose="02020404030301010803" pitchFamily="18" charset="0"/>
              </a:rPr>
              <a:t>Tous les arrêtés concernant </a:t>
            </a:r>
            <a:r>
              <a:rPr lang="fr-FR" sz="1600" i="1" u="sng" dirty="0">
                <a:solidFill>
                  <a:srgbClr val="3B3760"/>
                </a:solidFill>
                <a:latin typeface="Garamond" panose="02020404030301010803" pitchFamily="18" charset="0"/>
              </a:rPr>
              <a:t>la carrière </a:t>
            </a:r>
            <a:r>
              <a:rPr lang="fr-FR" sz="1600" i="1" dirty="0">
                <a:solidFill>
                  <a:srgbClr val="3B3760"/>
                </a:solidFill>
                <a:latin typeface="Garamond" panose="02020404030301010803" pitchFamily="18" charset="0"/>
              </a:rPr>
              <a:t>de l’agent </a:t>
            </a:r>
          </a:p>
          <a:p>
            <a:pPr algn="just"/>
            <a:r>
              <a:rPr lang="fr-FR" sz="1600" i="1" dirty="0">
                <a:solidFill>
                  <a:srgbClr val="3B3760"/>
                </a:solidFill>
                <a:latin typeface="Garamond" panose="02020404030301010803" pitchFamily="18" charset="0"/>
              </a:rPr>
              <a:t>-     Recrutements</a:t>
            </a:r>
          </a:p>
          <a:p>
            <a:pPr marL="285750" indent="-285750" algn="just">
              <a:buFontTx/>
              <a:buChar char="-"/>
            </a:pPr>
            <a:r>
              <a:rPr lang="fr-FR" sz="1600" i="1" dirty="0">
                <a:solidFill>
                  <a:srgbClr val="3B3760"/>
                </a:solidFill>
                <a:latin typeface="Garamond" panose="02020404030301010803" pitchFamily="18" charset="0"/>
              </a:rPr>
              <a:t>Avancement d'échelon et de grade</a:t>
            </a:r>
          </a:p>
          <a:p>
            <a:pPr marL="285750" indent="-285750" algn="just">
              <a:buFontTx/>
              <a:buChar char="-"/>
            </a:pPr>
            <a:r>
              <a:rPr lang="fr-FR" sz="1600" i="1" dirty="0">
                <a:solidFill>
                  <a:srgbClr val="3B3760"/>
                </a:solidFill>
                <a:latin typeface="Garamond" panose="02020404030301010803" pitchFamily="18" charset="0"/>
              </a:rPr>
              <a:t>Reclassements</a:t>
            </a:r>
          </a:p>
          <a:p>
            <a:pPr marL="285750" indent="-285750" algn="just">
              <a:buFontTx/>
              <a:buChar char="-"/>
            </a:pPr>
            <a:r>
              <a:rPr lang="fr-FR" sz="1600" i="1" dirty="0">
                <a:solidFill>
                  <a:srgbClr val="3B3760"/>
                </a:solidFill>
                <a:latin typeface="Garamond" panose="02020404030301010803" pitchFamily="18" charset="0"/>
              </a:rPr>
              <a:t>Positions administratives ( Disponibilité, congé parental,…..)</a:t>
            </a:r>
          </a:p>
          <a:p>
            <a:pPr algn="just"/>
            <a:endParaRPr lang="fr-FR" sz="1600" i="1" dirty="0">
              <a:solidFill>
                <a:srgbClr val="3B3760"/>
              </a:solidFill>
              <a:latin typeface="Garamond" panose="02020404030301010803" pitchFamily="18" charset="0"/>
            </a:endParaRPr>
          </a:p>
        </p:txBody>
      </p:sp>
      <p:sp>
        <p:nvSpPr>
          <p:cNvPr id="5" name="ZoneTexte 4">
            <a:extLst>
              <a:ext uri="{FF2B5EF4-FFF2-40B4-BE49-F238E27FC236}">
                <a16:creationId xmlns:a16="http://schemas.microsoft.com/office/drawing/2014/main" id="{C5FB8C44-273D-46BC-9B00-477027F72CFD}"/>
              </a:ext>
            </a:extLst>
          </p:cNvPr>
          <p:cNvSpPr txBox="1"/>
          <p:nvPr/>
        </p:nvSpPr>
        <p:spPr>
          <a:xfrm>
            <a:off x="2567608" y="3646926"/>
            <a:ext cx="6552728" cy="369332"/>
          </a:xfrm>
          <a:prstGeom prst="rect">
            <a:avLst/>
          </a:prstGeom>
          <a:noFill/>
        </p:spPr>
        <p:txBody>
          <a:bodyPr wrap="square" rtlCol="0">
            <a:spAutoFit/>
          </a:bodyPr>
          <a:lstStyle/>
          <a:p>
            <a:r>
              <a:rPr lang="fr-FR" b="1" dirty="0">
                <a:solidFill>
                  <a:srgbClr val="FF0000"/>
                </a:solidFill>
                <a:latin typeface="Garamond"/>
              </a:rPr>
              <a:t>Rappel des actes à ne pas nous adresser :</a:t>
            </a:r>
          </a:p>
        </p:txBody>
      </p:sp>
      <p:sp>
        <p:nvSpPr>
          <p:cNvPr id="6" name="Rectangle 5">
            <a:extLst>
              <a:ext uri="{FF2B5EF4-FFF2-40B4-BE49-F238E27FC236}">
                <a16:creationId xmlns:a16="http://schemas.microsoft.com/office/drawing/2014/main" id="{98D4C51A-AD85-4DE7-BC50-7E51851C247C}"/>
              </a:ext>
            </a:extLst>
          </p:cNvPr>
          <p:cNvSpPr/>
          <p:nvPr/>
        </p:nvSpPr>
        <p:spPr>
          <a:xfrm>
            <a:off x="3082008" y="4123363"/>
            <a:ext cx="7128792" cy="1815882"/>
          </a:xfrm>
          <a:prstGeom prst="rect">
            <a:avLst/>
          </a:prstGeom>
        </p:spPr>
        <p:txBody>
          <a:bodyPr wrap="square">
            <a:spAutoFit/>
          </a:bodyPr>
          <a:lstStyle/>
          <a:p>
            <a:pPr algn="just"/>
            <a:r>
              <a:rPr lang="fr-FR" sz="1600" i="1" dirty="0">
                <a:solidFill>
                  <a:srgbClr val="3B3760"/>
                </a:solidFill>
                <a:latin typeface="Garamond" panose="02020404030301010803" pitchFamily="18" charset="0"/>
              </a:rPr>
              <a:t>Tous les arrêtés qui ne concernent pas </a:t>
            </a:r>
            <a:r>
              <a:rPr lang="fr-FR" sz="1600" i="1" u="sng" dirty="0">
                <a:solidFill>
                  <a:srgbClr val="3B3760"/>
                </a:solidFill>
                <a:latin typeface="Garamond" panose="02020404030301010803" pitchFamily="18" charset="0"/>
              </a:rPr>
              <a:t>la carrière </a:t>
            </a:r>
            <a:r>
              <a:rPr lang="fr-FR" sz="1600" i="1" dirty="0">
                <a:solidFill>
                  <a:srgbClr val="3B3760"/>
                </a:solidFill>
                <a:latin typeface="Garamond" panose="02020404030301010803" pitchFamily="18" charset="0"/>
              </a:rPr>
              <a:t>de l’agent </a:t>
            </a:r>
          </a:p>
          <a:p>
            <a:pPr algn="just"/>
            <a:r>
              <a:rPr lang="fr-FR" sz="1600" i="1" dirty="0">
                <a:solidFill>
                  <a:srgbClr val="3B3760"/>
                </a:solidFill>
                <a:latin typeface="Garamond" panose="02020404030301010803" pitchFamily="18" charset="0"/>
              </a:rPr>
              <a:t>-     Régime indemnitaire</a:t>
            </a:r>
          </a:p>
          <a:p>
            <a:pPr marL="285750" indent="-285750" algn="just">
              <a:buFontTx/>
              <a:buChar char="-"/>
            </a:pPr>
            <a:r>
              <a:rPr lang="fr-FR" sz="1600" i="1" dirty="0">
                <a:solidFill>
                  <a:srgbClr val="3B3760"/>
                </a:solidFill>
                <a:latin typeface="Garamond" panose="02020404030301010803" pitchFamily="18" charset="0"/>
              </a:rPr>
              <a:t>Congés de maladie ordinaire saisis sur Agirhe</a:t>
            </a:r>
          </a:p>
          <a:p>
            <a:pPr marL="285750" indent="-285750" algn="just">
              <a:buFontTx/>
              <a:buChar char="-"/>
            </a:pPr>
            <a:r>
              <a:rPr lang="fr-FR" sz="1600" i="1" dirty="0">
                <a:solidFill>
                  <a:srgbClr val="3B3760"/>
                </a:solidFill>
                <a:latin typeface="Garamond" panose="02020404030301010803" pitchFamily="18" charset="0"/>
              </a:rPr>
              <a:t>Revalorisations indiciaires</a:t>
            </a:r>
          </a:p>
          <a:p>
            <a:pPr marL="285750" indent="-285750" algn="just">
              <a:buFontTx/>
              <a:buChar char="-"/>
            </a:pPr>
            <a:r>
              <a:rPr lang="fr-FR" sz="1600" i="1" dirty="0">
                <a:solidFill>
                  <a:srgbClr val="3B3760"/>
                </a:solidFill>
                <a:latin typeface="Garamond" panose="02020404030301010803" pitchFamily="18" charset="0"/>
              </a:rPr>
              <a:t>Décharges d’activité syndicale, attribution de véhicule, retenue sur salaire, …</a:t>
            </a:r>
          </a:p>
          <a:p>
            <a:pPr marL="285750" indent="-285750" algn="just">
              <a:buFontTx/>
              <a:buChar char="-"/>
            </a:pPr>
            <a:r>
              <a:rPr lang="fr-FR" sz="1600" i="1" dirty="0">
                <a:solidFill>
                  <a:srgbClr val="3B3760"/>
                </a:solidFill>
                <a:latin typeface="Garamond" panose="02020404030301010803" pitchFamily="18" charset="0"/>
              </a:rPr>
              <a:t>Sanctions du premier groupe.</a:t>
            </a:r>
          </a:p>
          <a:p>
            <a:pPr algn="just"/>
            <a:endParaRPr lang="fr-FR" sz="1600" i="1" dirty="0">
              <a:solidFill>
                <a:srgbClr val="3B3760"/>
              </a:solidFill>
              <a:latin typeface="Garamond" panose="02020404030301010803" pitchFamily="18" charset="0"/>
            </a:endParaRPr>
          </a:p>
        </p:txBody>
      </p:sp>
      <p:sp>
        <p:nvSpPr>
          <p:cNvPr id="7" name="Espace réservé du numéro de diapositive 6">
            <a:extLst>
              <a:ext uri="{FF2B5EF4-FFF2-40B4-BE49-F238E27FC236}">
                <a16:creationId xmlns:a16="http://schemas.microsoft.com/office/drawing/2014/main" id="{ACFA38D8-DF05-46A1-8E69-22B75B538C59}"/>
              </a:ext>
            </a:extLst>
          </p:cNvPr>
          <p:cNvSpPr>
            <a:spLocks noGrp="1"/>
          </p:cNvSpPr>
          <p:nvPr>
            <p:ph type="sldNum" sz="quarter" idx="12"/>
          </p:nvPr>
        </p:nvSpPr>
        <p:spPr/>
        <p:txBody>
          <a:bodyPr/>
          <a:lstStyle/>
          <a:p>
            <a:fld id="{0BEC7BAC-25D6-4111-96C9-688789BB8BA0}" type="slidenum">
              <a:rPr lang="fr-FR">
                <a:solidFill>
                  <a:prstClr val="black">
                    <a:tint val="75000"/>
                  </a:prstClr>
                </a:solidFill>
                <a:latin typeface="Garamond"/>
              </a:rPr>
              <a:pPr/>
              <a:t>16</a:t>
            </a:fld>
            <a:endParaRPr lang="fr-FR">
              <a:solidFill>
                <a:prstClr val="black">
                  <a:tint val="75000"/>
                </a:prstClr>
              </a:solidFill>
              <a:latin typeface="Garamond"/>
            </a:endParaRPr>
          </a:p>
        </p:txBody>
      </p:sp>
    </p:spTree>
    <p:extLst>
      <p:ext uri="{BB962C8B-B14F-4D97-AF65-F5344CB8AC3E}">
        <p14:creationId xmlns:p14="http://schemas.microsoft.com/office/powerpoint/2010/main" val="1568912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E177894-3CBD-4D59-9ED0-4679592B23F7}"/>
              </a:ext>
            </a:extLst>
          </p:cNvPr>
          <p:cNvSpPr>
            <a:spLocks noGrp="1"/>
          </p:cNvSpPr>
          <p:nvPr>
            <p:ph type="sldNum" sz="quarter" idx="12"/>
          </p:nvPr>
        </p:nvSpPr>
        <p:spPr>
          <a:xfrm>
            <a:off x="8609413" y="6492875"/>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itre 3">
            <a:extLst>
              <a:ext uri="{FF2B5EF4-FFF2-40B4-BE49-F238E27FC236}">
                <a16:creationId xmlns:a16="http://schemas.microsoft.com/office/drawing/2014/main" id="{2A22019F-0CA0-48AE-96FE-F868C0AE81EB}"/>
              </a:ext>
            </a:extLst>
          </p:cNvPr>
          <p:cNvSpPr txBox="1">
            <a:spLocks noGrp="1"/>
          </p:cNvSpPr>
          <p:nvPr>
            <p:ph type="title"/>
          </p:nvPr>
        </p:nvSpPr>
        <p:spPr>
          <a:xfrm>
            <a:off x="653143" y="788342"/>
            <a:ext cx="109292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92D050"/>
                </a:solidFill>
                <a:effectLst/>
                <a:uLnTx/>
                <a:uFillTx/>
                <a:latin typeface="Verdana" panose="020B0604030504040204" pitchFamily="34" charset="0"/>
                <a:ea typeface="Verdana" panose="020B0604030504040204" pitchFamily="34" charset="0"/>
                <a:cs typeface="+mn-cs"/>
              </a:rPr>
              <a:t>L’onglet « Identité »</a:t>
            </a:r>
          </a:p>
        </p:txBody>
      </p:sp>
      <p:pic>
        <p:nvPicPr>
          <p:cNvPr id="5" name="Image 4">
            <a:extLst>
              <a:ext uri="{FF2B5EF4-FFF2-40B4-BE49-F238E27FC236}">
                <a16:creationId xmlns:a16="http://schemas.microsoft.com/office/drawing/2014/main" id="{1DDC2E0C-F81E-4F50-975F-1FF53E685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093" y="1371160"/>
            <a:ext cx="9843814" cy="4698498"/>
          </a:xfrm>
          <a:prstGeom prst="rect">
            <a:avLst/>
          </a:prstGeom>
        </p:spPr>
      </p:pic>
    </p:spTree>
    <p:extLst>
      <p:ext uri="{BB962C8B-B14F-4D97-AF65-F5344CB8AC3E}">
        <p14:creationId xmlns:p14="http://schemas.microsoft.com/office/powerpoint/2010/main" val="395126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B61DE57-EF5E-4C94-ADD5-52BB14849E57}"/>
              </a:ext>
            </a:extLst>
          </p:cNvPr>
          <p:cNvSpPr>
            <a:spLocks noGrp="1"/>
          </p:cNvSpPr>
          <p:nvPr>
            <p:ph type="sldNum" sz="quarter" idx="12"/>
          </p:nvPr>
        </p:nvSpPr>
        <p:spPr>
          <a:xfrm>
            <a:off x="8711962" y="6492875"/>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00B189AE-8E35-4FE1-BF04-E5B88F4D96F2}"/>
              </a:ext>
            </a:extLst>
          </p:cNvPr>
          <p:cNvSpPr txBox="1"/>
          <p:nvPr/>
        </p:nvSpPr>
        <p:spPr>
          <a:xfrm>
            <a:off x="687682" y="920847"/>
            <a:ext cx="10259255"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92D050"/>
                </a:solidFill>
                <a:effectLst/>
                <a:uLnTx/>
                <a:uFillTx/>
                <a:latin typeface="Verdana" panose="020B0604030504040204" pitchFamily="34" charset="0"/>
                <a:ea typeface="Verdana" panose="020B0604030504040204" pitchFamily="34" charset="0"/>
                <a:cs typeface="+mn-cs"/>
              </a:rPr>
              <a:t>L’onglet « Identité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8064A2">
                  <a:lumMod val="60000"/>
                  <a:lumOff val="4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8064A2">
                    <a:lumMod val="60000"/>
                    <a:lumOff val="40000"/>
                  </a:srgbClr>
                </a:solidFill>
                <a:effectLst/>
                <a:uLnTx/>
                <a:uFillTx/>
                <a:latin typeface="Calibri"/>
                <a:ea typeface="+mn-ea"/>
                <a:cs typeface="+mn-cs"/>
              </a:rPr>
              <a:t>Ce qui ne peut pas être modifié par la collectivité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Le nom de famille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Le prénom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Le code agent (</a:t>
            </a:r>
            <a:r>
              <a:rPr kumimoji="0" lang="fr-FR" sz="1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mais vous pouvez adjoindre un matricule</a:t>
            </a: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9BBB59">
                    <a:lumMod val="75000"/>
                  </a:srgbClr>
                </a:solidFill>
                <a:effectLst/>
                <a:uLnTx/>
                <a:uFillTx/>
                <a:latin typeface="Calibri"/>
                <a:ea typeface="+mn-ea"/>
                <a:cs typeface="+mn-cs"/>
              </a:rPr>
              <a:t>Ce qui peut être modifié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8064A2">
                    <a:lumMod val="60000"/>
                    <a:lumOff val="40000"/>
                  </a:srgbClr>
                </a:solidFill>
                <a:effectLst/>
                <a:uLnTx/>
                <a:uFillTx/>
                <a:latin typeface="Calibri"/>
                <a:ea typeface="+mn-ea"/>
                <a:cs typeface="+mn-cs"/>
              </a:rPr>
              <a:t>	</a:t>
            </a: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La civilité,</a:t>
            </a:r>
            <a:endParaRPr kumimoji="0" lang="fr-F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8064A2">
                    <a:lumMod val="60000"/>
                    <a:lumOff val="40000"/>
                  </a:srgbClr>
                </a:solidFill>
                <a:effectLst/>
                <a:uLnTx/>
                <a:uFillTx/>
                <a:latin typeface="Garamond" panose="02020404030301010803" pitchFamily="18" charset="0"/>
                <a:ea typeface="+mn-ea"/>
                <a:cs typeface="+mn-cs"/>
              </a:rPr>
              <a:t>	</a:t>
            </a: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Le nom d’usage en utilisant la fenêtre « Evènements familiaux/Enfants », </a:t>
            </a:r>
            <a:r>
              <a:rPr kumimoji="0" lang="fr-FR" sz="1200" b="0" i="0" u="none" strike="noStrike" kern="1200" cap="none" spc="0" normalizeH="0" baseline="0" noProof="0" dirty="0">
                <a:ln>
                  <a:noFill/>
                </a:ln>
                <a:solidFill>
                  <a:srgbClr val="8064A2">
                    <a:lumMod val="75000"/>
                  </a:srgbClr>
                </a:solidFill>
                <a:effectLst/>
                <a:uLnTx/>
                <a:uFillTx/>
                <a:latin typeface="Garamond" panose="02020404030301010803" pitchFamily="18" charset="0"/>
                <a:ea typeface="+mn-ea"/>
                <a:cs typeface="+mn-cs"/>
              </a:rPr>
              <a:t>et non en corrigeant le nom dans le document imprimé à 	partir d’Agirhe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lang="fr-FR" sz="1600" dirty="0">
                <a:solidFill>
                  <a:prstClr val="black"/>
                </a:solidFill>
                <a:latin typeface="Garamond" panose="02020404030301010803" pitchFamily="18" charset="0"/>
              </a:rPr>
              <a:t>La</a:t>
            </a: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date de naissance et les informations liées.</a:t>
            </a:r>
          </a:p>
        </p:txBody>
      </p:sp>
      <p:sp>
        <p:nvSpPr>
          <p:cNvPr id="2" name="Rectangle : coins arrondis 1">
            <a:extLst>
              <a:ext uri="{FF2B5EF4-FFF2-40B4-BE49-F238E27FC236}">
                <a16:creationId xmlns:a16="http://schemas.microsoft.com/office/drawing/2014/main" id="{98AD65D1-4D1F-42F0-981A-DD05697D88EB}"/>
              </a:ext>
            </a:extLst>
          </p:cNvPr>
          <p:cNvSpPr/>
          <p:nvPr/>
        </p:nvSpPr>
        <p:spPr>
          <a:xfrm>
            <a:off x="1832833" y="4535335"/>
            <a:ext cx="7968955" cy="101637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4649E2B3-5105-4A0F-89A7-A152C69DE3B4}"/>
              </a:ext>
            </a:extLst>
          </p:cNvPr>
          <p:cNvSpPr txBox="1"/>
          <p:nvPr/>
        </p:nvSpPr>
        <p:spPr>
          <a:xfrm>
            <a:off x="1850638" y="4535335"/>
            <a:ext cx="795115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8064A2">
                    <a:lumMod val="75000"/>
                  </a:srgbClr>
                </a:solidFill>
                <a:effectLst/>
                <a:uLnTx/>
                <a:uFillTx/>
                <a:latin typeface="Garamond" panose="02020404030301010803" pitchFamily="18" charset="0"/>
                <a:ea typeface="+mn-ea"/>
                <a:cs typeface="+mn-cs"/>
              </a:rPr>
              <a:t>IMPORTANT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Lors des élections professionnelles, Il importe que l’adresse postale de chaque agent soit connue. </a:t>
            </a:r>
          </a:p>
        </p:txBody>
      </p:sp>
    </p:spTree>
    <p:extLst>
      <p:ext uri="{BB962C8B-B14F-4D97-AF65-F5344CB8AC3E}">
        <p14:creationId xmlns:p14="http://schemas.microsoft.com/office/powerpoint/2010/main" val="1540427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B61DE57-EF5E-4C94-ADD5-52BB14849E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00B189AE-8E35-4FE1-BF04-E5B88F4D96F2}"/>
              </a:ext>
            </a:extLst>
          </p:cNvPr>
          <p:cNvSpPr txBox="1"/>
          <p:nvPr/>
        </p:nvSpPr>
        <p:spPr>
          <a:xfrm>
            <a:off x="679790" y="1017152"/>
            <a:ext cx="10106026"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92D050"/>
                </a:solidFill>
                <a:effectLst/>
                <a:uLnTx/>
                <a:uFillTx/>
                <a:latin typeface="Verdana" panose="020B0604030504040204" pitchFamily="34" charset="0"/>
                <a:ea typeface="Verdana" panose="020B0604030504040204" pitchFamily="34" charset="0"/>
                <a:cs typeface="+mn-cs"/>
              </a:rPr>
              <a:t>L’onglet « Formations »</a:t>
            </a:r>
            <a:endParaRPr kumimoji="0" lang="fr-FR" sz="2400" b="0" i="0" u="none" strike="noStrike" kern="1200" cap="none" spc="0" normalizeH="0" baseline="0" noProof="0" dirty="0">
              <a:ln>
                <a:noFill/>
              </a:ln>
              <a:solidFill>
                <a:srgbClr val="92D05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8064A2">
                  <a:lumMod val="60000"/>
                  <a:lumOff val="4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effectLst/>
                <a:uLnTx/>
                <a:uFillTx/>
                <a:latin typeface="Garamond" panose="02020404030301010803" pitchFamily="18" charset="0"/>
                <a:ea typeface="+mn-ea"/>
                <a:cs typeface="+mn-cs"/>
              </a:rPr>
              <a:t>Renseignez ici les informations relatives aux examens professionnels de vos agents.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effectLst/>
                <a:uLnTx/>
                <a:uFillTx/>
                <a:latin typeface="Garamond" panose="02020404030301010803" pitchFamily="18" charset="0"/>
                <a:ea typeface="+mn-ea"/>
                <a:cs typeface="+mn-cs"/>
              </a:rPr>
              <a:t>Cette information est utilisée par Agirhe pour détecter les avancements de grade possibles.</a:t>
            </a:r>
          </a:p>
        </p:txBody>
      </p:sp>
      <p:pic>
        <p:nvPicPr>
          <p:cNvPr id="5" name="Image 4">
            <a:extLst>
              <a:ext uri="{FF2B5EF4-FFF2-40B4-BE49-F238E27FC236}">
                <a16:creationId xmlns:a16="http://schemas.microsoft.com/office/drawing/2014/main" id="{44B1E0BC-36CD-42E3-A46D-82AD3A3CF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246" y="2398023"/>
            <a:ext cx="10106025" cy="3000375"/>
          </a:xfrm>
          <a:prstGeom prst="rect">
            <a:avLst/>
          </a:prstGeom>
        </p:spPr>
      </p:pic>
      <p:sp>
        <p:nvSpPr>
          <p:cNvPr id="6" name="Espace réservé du contenu 2">
            <a:extLst>
              <a:ext uri="{FF2B5EF4-FFF2-40B4-BE49-F238E27FC236}">
                <a16:creationId xmlns:a16="http://schemas.microsoft.com/office/drawing/2014/main" id="{FC0421C3-E371-BFC0-84C0-FBE50AF361D9}"/>
              </a:ext>
            </a:extLst>
          </p:cNvPr>
          <p:cNvSpPr txBox="1">
            <a:spLocks/>
          </p:cNvSpPr>
          <p:nvPr/>
        </p:nvSpPr>
        <p:spPr>
          <a:xfrm>
            <a:off x="679790" y="5486608"/>
            <a:ext cx="10106025" cy="6772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0000"/>
              </a:lnSpc>
              <a:spcBef>
                <a:spcPts val="600"/>
              </a:spcBef>
              <a:buNone/>
              <a:defRPr/>
            </a:pPr>
            <a:r>
              <a:rPr lang="fr-FR" sz="1800" dirty="0">
                <a:solidFill>
                  <a:prstClr val="black"/>
                </a:solidFill>
                <a:latin typeface="Garamond" panose="02020404030301010803" pitchFamily="18" charset="0"/>
              </a:rPr>
              <a:t>Le renseignement de l’onglet formation, notamment les concours ou examens pro de vos agents (impact sur les calculs d’avancement de grade et futures évolutions)</a:t>
            </a:r>
          </a:p>
          <a:p>
            <a:endParaRPr lang="fr-FR" dirty="0"/>
          </a:p>
        </p:txBody>
      </p:sp>
    </p:spTree>
    <p:extLst>
      <p:ext uri="{BB962C8B-B14F-4D97-AF65-F5344CB8AC3E}">
        <p14:creationId xmlns:p14="http://schemas.microsoft.com/office/powerpoint/2010/main" val="34245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278"/>
          <p:cNvSpPr txBox="1">
            <a:spLocks noGrp="1"/>
          </p:cNvSpPr>
          <p:nvPr>
            <p:ph type="title"/>
          </p:nvPr>
        </p:nvSpPr>
        <p:spPr>
          <a:xfrm>
            <a:off x="2061304" y="1066730"/>
            <a:ext cx="8069391" cy="1293916"/>
          </a:xfrm>
        </p:spPr>
        <p:txBody>
          <a:bodyPr/>
          <a:lstStyle/>
          <a:p>
            <a:pPr algn="ctr" eaLnBrk="1" hangingPunct="1">
              <a:spcBef>
                <a:spcPct val="0"/>
              </a:spcBef>
              <a:buFont typeface="Verdana" pitchFamily="34" charset="0"/>
              <a:buNone/>
            </a:pPr>
            <a:r>
              <a:rPr lang="fr-FR" sz="3500" dirty="0">
                <a:latin typeface="Garamond" panose="02020404030301010803" pitchFamily="18" charset="0"/>
                <a:cs typeface="Arial" pitchFamily="34" charset="0"/>
                <a:sym typeface="Verdana" pitchFamily="34" charset="0"/>
              </a:rPr>
              <a:t>Réunions d’information 2023 :</a:t>
            </a:r>
            <a:br>
              <a:rPr lang="fr-FR" sz="3500" dirty="0">
                <a:latin typeface="Garamond" panose="02020404030301010803" pitchFamily="18" charset="0"/>
                <a:cs typeface="Arial" pitchFamily="34" charset="0"/>
                <a:sym typeface="Verdana" pitchFamily="34" charset="0"/>
              </a:rPr>
            </a:br>
            <a:r>
              <a:rPr lang="fr-FR" sz="3500" cap="small" dirty="0">
                <a:latin typeface="Garamond" panose="02020404030301010803" pitchFamily="18" charset="0"/>
                <a:cs typeface="Arial" pitchFamily="34" charset="0"/>
                <a:sym typeface="Verdana" pitchFamily="34" charset="0"/>
              </a:rPr>
              <a:t>Module Niveau 1</a:t>
            </a:r>
          </a:p>
        </p:txBody>
      </p:sp>
      <p:sp>
        <p:nvSpPr>
          <p:cNvPr id="33795" name="Shape 279"/>
          <p:cNvSpPr txBox="1">
            <a:spLocks noGrp="1"/>
          </p:cNvSpPr>
          <p:nvPr>
            <p:ph type="body" idx="1"/>
          </p:nvPr>
        </p:nvSpPr>
        <p:spPr>
          <a:xfrm>
            <a:off x="1416698" y="2939142"/>
            <a:ext cx="9358604" cy="2332654"/>
          </a:xfrm>
        </p:spPr>
        <p:txBody>
          <a:bodyPr>
            <a:normAutofit/>
          </a:bodyPr>
          <a:lstStyle/>
          <a:p>
            <a:pPr algn="just">
              <a:spcBef>
                <a:spcPct val="0"/>
              </a:spcBef>
              <a:buClr>
                <a:srgbClr val="000000"/>
              </a:buClr>
            </a:pPr>
            <a:r>
              <a:rPr lang="fr-FR" sz="2400" u="sng" dirty="0">
                <a:solidFill>
                  <a:schemeClr val="accent3"/>
                </a:solidFill>
                <a:latin typeface="Garamond" panose="02020404030301010803" pitchFamily="18" charset="0"/>
                <a:cs typeface="Arial" pitchFamily="34" charset="0"/>
                <a:sym typeface="Verdana" pitchFamily="34" charset="0"/>
              </a:rPr>
              <a:t>Programme :</a:t>
            </a:r>
          </a:p>
          <a:p>
            <a:pPr algn="just">
              <a:spcBef>
                <a:spcPct val="0"/>
              </a:spcBef>
              <a:buClr>
                <a:srgbClr val="000000"/>
              </a:buClr>
            </a:pPr>
            <a:endParaRPr lang="fr-FR" sz="2800" dirty="0">
              <a:solidFill>
                <a:srgbClr val="000000"/>
              </a:solidFill>
              <a:latin typeface="Garamond" panose="02020404030301010803" pitchFamily="18" charset="0"/>
              <a:cs typeface="Arial" pitchFamily="34" charset="0"/>
              <a:sym typeface="Verdana" pitchFamily="34" charset="0"/>
            </a:endParaRPr>
          </a:p>
          <a:p>
            <a:pPr marL="342900" indent="-342900" algn="just">
              <a:spcBef>
                <a:spcPct val="0"/>
              </a:spcBef>
              <a:buClr>
                <a:srgbClr val="000000"/>
              </a:buClr>
              <a:buFont typeface="Wingdings" panose="05000000000000000000" pitchFamily="2" charset="2"/>
              <a:buChar char="Ø"/>
            </a:pPr>
            <a:r>
              <a:rPr lang="fr-FR" sz="2800" dirty="0">
                <a:solidFill>
                  <a:srgbClr val="000000"/>
                </a:solidFill>
                <a:latin typeface="Garamond" panose="02020404030301010803" pitchFamily="18" charset="0"/>
                <a:cs typeface="Arial" pitchFamily="34" charset="0"/>
                <a:sym typeface="Verdana" pitchFamily="34" charset="0"/>
              </a:rPr>
              <a:t>Connexion à AGIRHE</a:t>
            </a:r>
          </a:p>
          <a:p>
            <a:pPr marL="342900" indent="-342900" algn="just">
              <a:spcBef>
                <a:spcPct val="0"/>
              </a:spcBef>
              <a:buClr>
                <a:srgbClr val="000000"/>
              </a:buClr>
              <a:buFont typeface="Wingdings" panose="05000000000000000000" pitchFamily="2" charset="2"/>
              <a:buChar char="Ø"/>
            </a:pPr>
            <a:r>
              <a:rPr lang="fr-FR" sz="2800" dirty="0">
                <a:solidFill>
                  <a:srgbClr val="000000"/>
                </a:solidFill>
                <a:latin typeface="Garamond" panose="02020404030301010803" pitchFamily="18" charset="0"/>
                <a:cs typeface="Arial" pitchFamily="34" charset="0"/>
                <a:sym typeface="Verdana" pitchFamily="34" charset="0"/>
              </a:rPr>
              <a:t>Ergonomie générale et Gestion des carrières</a:t>
            </a:r>
          </a:p>
          <a:p>
            <a:pPr marL="342900" indent="-342900" algn="just">
              <a:spcBef>
                <a:spcPct val="0"/>
              </a:spcBef>
              <a:buClr>
                <a:srgbClr val="000000"/>
              </a:buClr>
              <a:buFont typeface="Wingdings" panose="05000000000000000000" pitchFamily="2" charset="2"/>
              <a:buChar char="Ø"/>
            </a:pPr>
            <a:r>
              <a:rPr lang="fr-FR" sz="2800" dirty="0">
                <a:solidFill>
                  <a:srgbClr val="000000"/>
                </a:solidFill>
                <a:latin typeface="Garamond" panose="02020404030301010803" pitchFamily="18" charset="0"/>
                <a:cs typeface="Arial" pitchFamily="34" charset="0"/>
                <a:sym typeface="Verdana" pitchFamily="34" charset="0"/>
              </a:rPr>
              <a:t>La saisie des Instances (CAP / CST / CCP)</a:t>
            </a:r>
          </a:p>
        </p:txBody>
      </p:sp>
      <p:sp>
        <p:nvSpPr>
          <p:cNvPr id="2" name="Espace réservé du numéro de diapositive 1">
            <a:extLst>
              <a:ext uri="{FF2B5EF4-FFF2-40B4-BE49-F238E27FC236}">
                <a16:creationId xmlns:a16="http://schemas.microsoft.com/office/drawing/2014/main" id="{AC8B972D-77C4-4F8C-8C15-8DA5C6D0E1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42222-9258-4147-B39C-2CCAB9C182F5}" type="slidenum">
              <a:rPr kumimoji="0" lang="fr-FR" sz="1200" b="0" i="0" u="none" strike="noStrike" kern="1200" cap="none" spc="0" normalizeH="0" baseline="0" noProof="0">
                <a:ln>
                  <a:noFill/>
                </a:ln>
                <a:solidFill>
                  <a:prstClr val="black">
                    <a:tint val="75000"/>
                  </a:prstClr>
                </a:solidFill>
                <a:effectLst/>
                <a:uLnTx/>
                <a:uFillTx/>
                <a:latin typeface="Garamon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tint val="75000"/>
                </a:prstClr>
              </a:solidFill>
              <a:effectLst/>
              <a:uLnTx/>
              <a:uFillTx/>
              <a:latin typeface="Garamond"/>
              <a:ea typeface="+mn-ea"/>
              <a:cs typeface="+mn-cs"/>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B61DE57-EF5E-4C94-ADD5-52BB14849E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00B189AE-8E35-4FE1-BF04-E5B88F4D96F2}"/>
              </a:ext>
            </a:extLst>
          </p:cNvPr>
          <p:cNvSpPr txBox="1"/>
          <p:nvPr/>
        </p:nvSpPr>
        <p:spPr>
          <a:xfrm>
            <a:off x="679789" y="937253"/>
            <a:ext cx="10266377" cy="184665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92D050"/>
                </a:solidFill>
                <a:effectLst/>
                <a:uLnTx/>
                <a:uFillTx/>
                <a:latin typeface="Verdana" panose="020B0604030504040204" pitchFamily="34" charset="0"/>
                <a:ea typeface="Verdana" panose="020B0604030504040204" pitchFamily="34" charset="0"/>
                <a:cs typeface="+mn-cs"/>
              </a:rPr>
              <a:t>L’onglet « Absences »</a:t>
            </a:r>
            <a:endParaRPr kumimoji="0" lang="fr-FR" sz="2400" b="0" i="0" u="none" strike="noStrike" kern="1200" cap="none" spc="0" normalizeH="0" baseline="0" noProof="0" dirty="0">
              <a:ln>
                <a:noFill/>
              </a:ln>
              <a:solidFill>
                <a:srgbClr val="92D05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8064A2">
                  <a:lumMod val="60000"/>
                  <a:lumOff val="40000"/>
                </a:srgbClr>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effectLst/>
                <a:uLnTx/>
                <a:uFillTx/>
                <a:latin typeface="Garamond" panose="02020404030301010803" pitchFamily="18" charset="0"/>
                <a:ea typeface="+mn-ea"/>
                <a:cs typeface="+mn-cs"/>
              </a:rPr>
              <a:t>Vous pouvez saisir ici les congés maladie de vos agents via le bouton « </a:t>
            </a:r>
            <a:r>
              <a:rPr kumimoji="0" lang="fr-FR" sz="1800" b="1" i="0" u="none" strike="noStrike" kern="1200" cap="none" spc="0" normalizeH="0" baseline="0" noProof="0" dirty="0">
                <a:ln>
                  <a:noFill/>
                </a:ln>
                <a:effectLst/>
                <a:uLnTx/>
                <a:uFillTx/>
                <a:latin typeface="Garamond" panose="02020404030301010803" pitchFamily="18" charset="0"/>
                <a:ea typeface="+mn-ea"/>
                <a:cs typeface="+mn-cs"/>
              </a:rPr>
              <a:t>Ajouter un congé </a:t>
            </a:r>
            <a:r>
              <a:rPr kumimoji="0" lang="fr-FR" sz="1800" b="0" i="0" u="none" strike="noStrike" kern="1200" cap="none" spc="0" normalizeH="0" baseline="0" noProof="0" dirty="0">
                <a:ln>
                  <a:noFill/>
                </a:ln>
                <a:effectLst/>
                <a:uLnTx/>
                <a:uFillTx/>
                <a:latin typeface="Garamond" panose="02020404030301010803"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effectLst/>
              <a:uLnTx/>
              <a:uFillTx/>
              <a:latin typeface="Garamond" panose="020204040303010108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effectLst/>
                <a:uLnTx/>
                <a:uFillTx/>
                <a:latin typeface="Garamond" panose="02020404030301010803" pitchFamily="18" charset="0"/>
                <a:ea typeface="+mn-ea"/>
                <a:cs typeface="+mn-cs"/>
              </a:rPr>
              <a:t>Si l’ensemble des congés d’un agent </a:t>
            </a:r>
            <a:r>
              <a:rPr lang="fr-FR" dirty="0">
                <a:latin typeface="Garamond" panose="02020404030301010803" pitchFamily="18" charset="0"/>
              </a:rPr>
              <a:t>ont bien</a:t>
            </a:r>
            <a:r>
              <a:rPr kumimoji="0" lang="fr-FR" sz="1800" b="0" i="0" u="none" strike="noStrike" kern="1200" cap="none" spc="0" normalizeH="0" baseline="0" noProof="0" dirty="0">
                <a:ln>
                  <a:noFill/>
                </a:ln>
                <a:effectLst/>
                <a:uLnTx/>
                <a:uFillTx/>
                <a:latin typeface="Garamond" panose="02020404030301010803" pitchFamily="18" charset="0"/>
                <a:ea typeface="+mn-ea"/>
                <a:cs typeface="+mn-cs"/>
              </a:rPr>
              <a:t> été saisis, l’édition de l’arrêté mentionnera le nombre de jours à plein-traitement et le nombre de jours à demi-traitement que l’agent devra percevoir durant son arrêt.</a:t>
            </a:r>
          </a:p>
        </p:txBody>
      </p:sp>
      <p:pic>
        <p:nvPicPr>
          <p:cNvPr id="7" name="Image 6">
            <a:extLst>
              <a:ext uri="{FF2B5EF4-FFF2-40B4-BE49-F238E27FC236}">
                <a16:creationId xmlns:a16="http://schemas.microsoft.com/office/drawing/2014/main" id="{60E0EF6F-3151-F2E4-5F56-8615B46C5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17" y="3027286"/>
            <a:ext cx="10041365" cy="2418455"/>
          </a:xfrm>
          <a:prstGeom prst="rect">
            <a:avLst/>
          </a:prstGeom>
        </p:spPr>
      </p:pic>
    </p:spTree>
    <p:extLst>
      <p:ext uri="{BB962C8B-B14F-4D97-AF65-F5344CB8AC3E}">
        <p14:creationId xmlns:p14="http://schemas.microsoft.com/office/powerpoint/2010/main" val="2204896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89A9BB2-F49A-417F-8A6F-6F70250F30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re 3">
            <a:extLst>
              <a:ext uri="{FF2B5EF4-FFF2-40B4-BE49-F238E27FC236}">
                <a16:creationId xmlns:a16="http://schemas.microsoft.com/office/drawing/2014/main" id="{D3A8677E-3244-49AE-B308-0BB61980AB10}"/>
              </a:ext>
            </a:extLst>
          </p:cNvPr>
          <p:cNvSpPr txBox="1">
            <a:spLocks noGrp="1"/>
          </p:cNvSpPr>
          <p:nvPr>
            <p:ph type="title"/>
          </p:nvPr>
        </p:nvSpPr>
        <p:spPr>
          <a:xfrm>
            <a:off x="609600" y="757565"/>
            <a:ext cx="10972800" cy="523220"/>
          </a:xfrm>
          <a:prstGeom prst="rect">
            <a:avLst/>
          </a:prstGeom>
          <a:noFill/>
        </p:spPr>
        <p:txBody>
          <a:bodyPr wrap="square" rtlCol="0">
            <a:spAutoFit/>
          </a:bodyPr>
          <a:lstStyle/>
          <a:p>
            <a:r>
              <a:rPr lang="fr-FR" cap="small" dirty="0"/>
              <a:t>Le menu Prévention</a:t>
            </a:r>
          </a:p>
        </p:txBody>
      </p:sp>
      <p:sp>
        <p:nvSpPr>
          <p:cNvPr id="5" name="Titre 3">
            <a:extLst>
              <a:ext uri="{FF2B5EF4-FFF2-40B4-BE49-F238E27FC236}">
                <a16:creationId xmlns:a16="http://schemas.microsoft.com/office/drawing/2014/main" id="{1B9F1F35-3187-67E5-24DA-5A2823C3F49A}"/>
              </a:ext>
            </a:extLst>
          </p:cNvPr>
          <p:cNvSpPr txBox="1">
            <a:spLocks/>
          </p:cNvSpPr>
          <p:nvPr/>
        </p:nvSpPr>
        <p:spPr>
          <a:xfrm>
            <a:off x="609600" y="3256160"/>
            <a:ext cx="10972800" cy="523220"/>
          </a:xfrm>
          <a:prstGeom prst="rect">
            <a:avLst/>
          </a:prstGeom>
          <a:noFill/>
        </p:spPr>
        <p:txBody>
          <a:bodyPr vert="horz" wrap="square" lIns="91440" tIns="45720" rIns="91440" bIns="45720" rtlCol="0" anchor="ctr">
            <a:spAutoFit/>
          </a:bodyPr>
          <a:lstStyle>
            <a:lvl1pPr algn="l" defTabSz="914400" rtl="0" eaLnBrk="1" latinLnBrk="0" hangingPunct="1">
              <a:spcBef>
                <a:spcPct val="0"/>
              </a:spcBef>
              <a:buNone/>
              <a:defRPr sz="2800" b="1" kern="1200">
                <a:solidFill>
                  <a:srgbClr val="98C453"/>
                </a:solidFill>
                <a:latin typeface="Verdana" pitchFamily="34" charset="0"/>
                <a:ea typeface="Verdana" pitchFamily="34" charset="0"/>
                <a:cs typeface="Verdana" pitchFamily="34" charset="0"/>
              </a:defRPr>
            </a:lvl1pPr>
          </a:lstStyle>
          <a:p>
            <a:r>
              <a:rPr lang="fr-FR" cap="small" dirty="0"/>
              <a:t>Le menu Documents</a:t>
            </a:r>
          </a:p>
        </p:txBody>
      </p:sp>
      <p:pic>
        <p:nvPicPr>
          <p:cNvPr id="4" name="Image 3">
            <a:extLst>
              <a:ext uri="{FF2B5EF4-FFF2-40B4-BE49-F238E27FC236}">
                <a16:creationId xmlns:a16="http://schemas.microsoft.com/office/drawing/2014/main" id="{80461106-ACDC-A214-15D4-5FC50EE25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058" y="1359261"/>
            <a:ext cx="6479035" cy="1760810"/>
          </a:xfrm>
          <a:prstGeom prst="rect">
            <a:avLst/>
          </a:prstGeom>
        </p:spPr>
      </p:pic>
      <p:pic>
        <p:nvPicPr>
          <p:cNvPr id="9" name="Image 8">
            <a:extLst>
              <a:ext uri="{FF2B5EF4-FFF2-40B4-BE49-F238E27FC236}">
                <a16:creationId xmlns:a16="http://schemas.microsoft.com/office/drawing/2014/main" id="{820BE3D5-6D72-7DBC-BD5B-A565BCE84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058" y="3856628"/>
            <a:ext cx="5219552" cy="2477635"/>
          </a:xfrm>
          <a:prstGeom prst="rect">
            <a:avLst/>
          </a:prstGeom>
        </p:spPr>
      </p:pic>
      <p:sp>
        <p:nvSpPr>
          <p:cNvPr id="10" name="ZoneTexte 9">
            <a:extLst>
              <a:ext uri="{FF2B5EF4-FFF2-40B4-BE49-F238E27FC236}">
                <a16:creationId xmlns:a16="http://schemas.microsoft.com/office/drawing/2014/main" id="{069481F9-2792-05B6-4385-DEB2F5A58ACB}"/>
              </a:ext>
            </a:extLst>
          </p:cNvPr>
          <p:cNvSpPr txBox="1"/>
          <p:nvPr/>
        </p:nvSpPr>
        <p:spPr>
          <a:xfrm>
            <a:off x="7883371" y="1359261"/>
            <a:ext cx="3699029" cy="923330"/>
          </a:xfrm>
          <a:prstGeom prst="rect">
            <a:avLst/>
          </a:prstGeom>
          <a:noFill/>
        </p:spPr>
        <p:txBody>
          <a:bodyPr wrap="square" rtlCol="0">
            <a:spAutoFit/>
          </a:bodyPr>
          <a:lstStyle/>
          <a:p>
            <a:pPr algn="just"/>
            <a:r>
              <a:rPr lang="fr-FR" dirty="0">
                <a:latin typeface="Garamond" panose="02020404030301010803" pitchFamily="18" charset="0"/>
              </a:rPr>
              <a:t>Ce menu vous permet d’inscrire et de suivre les visites médicales de vos agents.</a:t>
            </a:r>
          </a:p>
        </p:txBody>
      </p:sp>
      <p:sp>
        <p:nvSpPr>
          <p:cNvPr id="11" name="ZoneTexte 10">
            <a:extLst>
              <a:ext uri="{FF2B5EF4-FFF2-40B4-BE49-F238E27FC236}">
                <a16:creationId xmlns:a16="http://schemas.microsoft.com/office/drawing/2014/main" id="{8205DCFC-EA10-9B16-C7A8-C98666D2F20E}"/>
              </a:ext>
            </a:extLst>
          </p:cNvPr>
          <p:cNvSpPr txBox="1"/>
          <p:nvPr/>
        </p:nvSpPr>
        <p:spPr>
          <a:xfrm>
            <a:off x="6658252" y="3856628"/>
            <a:ext cx="4924148" cy="2031325"/>
          </a:xfrm>
          <a:prstGeom prst="rect">
            <a:avLst/>
          </a:prstGeom>
          <a:noFill/>
        </p:spPr>
        <p:txBody>
          <a:bodyPr wrap="square" rtlCol="0">
            <a:spAutoFit/>
          </a:bodyPr>
          <a:lstStyle/>
          <a:p>
            <a:pPr algn="just"/>
            <a:r>
              <a:rPr lang="fr-FR" dirty="0">
                <a:latin typeface="Garamond" panose="02020404030301010803" pitchFamily="18" charset="0"/>
              </a:rPr>
              <a:t>Ce menu vous permet d’aller rechercher des documents (ex : arrêtés) que vous avez imprimé via AGIRHE et qui sont conservés ici pendant 28 jours.</a:t>
            </a:r>
          </a:p>
          <a:p>
            <a:pPr algn="just"/>
            <a:endParaRPr lang="fr-FR" dirty="0">
              <a:latin typeface="Garamond" panose="02020404030301010803" pitchFamily="18" charset="0"/>
            </a:endParaRPr>
          </a:p>
          <a:p>
            <a:pPr algn="just"/>
            <a:r>
              <a:rPr lang="fr-FR" dirty="0">
                <a:latin typeface="Garamond" panose="02020404030301010803" pitchFamily="18" charset="0"/>
              </a:rPr>
              <a:t>Les documents imprimés par le centre de gestion et mis à votre disposition sur AGIRHE sont également accessibles via ce menu.</a:t>
            </a:r>
          </a:p>
        </p:txBody>
      </p:sp>
    </p:spTree>
    <p:extLst>
      <p:ext uri="{BB962C8B-B14F-4D97-AF65-F5344CB8AC3E}">
        <p14:creationId xmlns:p14="http://schemas.microsoft.com/office/powerpoint/2010/main" val="1619476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35486-763A-4B3B-8564-105AAC234004}"/>
              </a:ext>
            </a:extLst>
          </p:cNvPr>
          <p:cNvSpPr>
            <a:spLocks noGrp="1"/>
          </p:cNvSpPr>
          <p:nvPr>
            <p:ph type="title"/>
          </p:nvPr>
        </p:nvSpPr>
        <p:spPr>
          <a:xfrm>
            <a:off x="609600" y="2829091"/>
            <a:ext cx="10972800" cy="1199817"/>
          </a:xfrm>
        </p:spPr>
        <p:txBody>
          <a:bodyPr/>
          <a:lstStyle/>
          <a:p>
            <a:pPr algn="ctr"/>
            <a:r>
              <a:rPr lang="fr-FR" sz="3200" cap="small" dirty="0"/>
              <a:t>LA SAISIE DES INSTANCES</a:t>
            </a:r>
            <a:br>
              <a:rPr lang="fr-FR" sz="3200" cap="small" dirty="0"/>
            </a:br>
            <a:r>
              <a:rPr lang="fr-FR" sz="3200" cap="small" dirty="0"/>
              <a:t>(CAP/CCP/CST)</a:t>
            </a:r>
          </a:p>
        </p:txBody>
      </p:sp>
      <p:sp>
        <p:nvSpPr>
          <p:cNvPr id="3" name="Espace réservé du numéro de diapositive 2">
            <a:extLst>
              <a:ext uri="{FF2B5EF4-FFF2-40B4-BE49-F238E27FC236}">
                <a16:creationId xmlns:a16="http://schemas.microsoft.com/office/drawing/2014/main" id="{B4FC2441-8171-4D29-8DDE-C147AF46D8E2}"/>
              </a:ext>
            </a:extLst>
          </p:cNvPr>
          <p:cNvSpPr>
            <a:spLocks noGrp="1"/>
          </p:cNvSpPr>
          <p:nvPr>
            <p:ph type="sldNum" sz="quarter" idx="12"/>
          </p:nvPr>
        </p:nvSpPr>
        <p:spPr>
          <a:xfrm>
            <a:off x="8737600" y="6492875"/>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6972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1022C-069C-ADA1-8619-BF6DA27FA146}"/>
              </a:ext>
            </a:extLst>
          </p:cNvPr>
          <p:cNvSpPr>
            <a:spLocks noGrp="1"/>
          </p:cNvSpPr>
          <p:nvPr>
            <p:ph type="title"/>
          </p:nvPr>
        </p:nvSpPr>
        <p:spPr>
          <a:xfrm>
            <a:off x="609600" y="1029809"/>
            <a:ext cx="10972800" cy="470517"/>
          </a:xfrm>
        </p:spPr>
        <p:txBody>
          <a:bodyPr/>
          <a:lstStyle/>
          <a:p>
            <a:r>
              <a:rPr lang="fr-FR" cap="small" dirty="0">
                <a:solidFill>
                  <a:srgbClr val="92D050"/>
                </a:solidFill>
              </a:rPr>
              <a:t>Préambule</a:t>
            </a:r>
          </a:p>
        </p:txBody>
      </p:sp>
      <p:sp>
        <p:nvSpPr>
          <p:cNvPr id="3" name="Espace réservé du numéro de diapositive 2">
            <a:extLst>
              <a:ext uri="{FF2B5EF4-FFF2-40B4-BE49-F238E27FC236}">
                <a16:creationId xmlns:a16="http://schemas.microsoft.com/office/drawing/2014/main" id="{E1B8D582-1002-14E2-21C6-CE8544B27ED1}"/>
              </a:ext>
            </a:extLst>
          </p:cNvPr>
          <p:cNvSpPr>
            <a:spLocks noGrp="1"/>
          </p:cNvSpPr>
          <p:nvPr>
            <p:ph type="sldNum" sz="quarter" idx="12"/>
          </p:nvPr>
        </p:nvSpPr>
        <p:spPr/>
        <p:txBody>
          <a:bodyPr/>
          <a:lstStyle/>
          <a:p>
            <a:fld id="{FFC61400-75E0-47EA-9D3C-7E508FA81C51}" type="slidenum">
              <a:rPr lang="fr-FR" smtClean="0"/>
              <a:pPr/>
              <a:t>23</a:t>
            </a:fld>
            <a:endParaRPr lang="fr-FR" dirty="0"/>
          </a:p>
        </p:txBody>
      </p:sp>
      <p:sp>
        <p:nvSpPr>
          <p:cNvPr id="4" name="ZoneTexte 3">
            <a:extLst>
              <a:ext uri="{FF2B5EF4-FFF2-40B4-BE49-F238E27FC236}">
                <a16:creationId xmlns:a16="http://schemas.microsoft.com/office/drawing/2014/main" id="{2708FEE7-FCBD-F66B-F690-22381A0F067D}"/>
              </a:ext>
            </a:extLst>
          </p:cNvPr>
          <p:cNvSpPr txBox="1"/>
          <p:nvPr/>
        </p:nvSpPr>
        <p:spPr>
          <a:xfrm>
            <a:off x="609600" y="1853416"/>
            <a:ext cx="10972800" cy="4031873"/>
          </a:xfrm>
          <a:prstGeom prst="rect">
            <a:avLst/>
          </a:prstGeom>
          <a:noFill/>
        </p:spPr>
        <p:txBody>
          <a:bodyPr wrap="square" rtlCol="0">
            <a:spAutoFit/>
          </a:bodyPr>
          <a:lstStyle/>
          <a:p>
            <a:pPr algn="just"/>
            <a:r>
              <a:rPr lang="fr-FR" sz="1600" dirty="0">
                <a:latin typeface="Garamond" panose="02020404030301010803" pitchFamily="18" charset="0"/>
              </a:rPr>
              <a:t>Pour rappel, La </a:t>
            </a:r>
            <a:r>
              <a:rPr lang="fr-FR" sz="1600" b="1" dirty="0">
                <a:latin typeface="Garamond" panose="02020404030301010803" pitchFamily="18" charset="0"/>
              </a:rPr>
              <a:t>CAP</a:t>
            </a:r>
            <a:r>
              <a:rPr lang="fr-FR" sz="1600" dirty="0">
                <a:latin typeface="Garamond" panose="02020404030301010803" pitchFamily="18" charset="0"/>
              </a:rPr>
              <a:t> (Commission Administrative Paritaire) émet un avis sur des décisions individuelles affectant les </a:t>
            </a:r>
            <a:r>
              <a:rPr lang="fr-FR" sz="1600" u="sng" dirty="0">
                <a:latin typeface="Garamond" panose="02020404030301010803" pitchFamily="18" charset="0"/>
              </a:rPr>
              <a:t>fonctionnaires</a:t>
            </a:r>
            <a:r>
              <a:rPr lang="fr-FR" sz="1600" dirty="0">
                <a:latin typeface="Garamond" panose="02020404030301010803" pitchFamily="18" charset="0"/>
              </a:rPr>
              <a:t>. Elle peut être saisie soit par la collectivité </a:t>
            </a:r>
            <a:r>
              <a:rPr lang="fr-FR" sz="1600" i="1" dirty="0">
                <a:latin typeface="Garamond" panose="02020404030301010803" pitchFamily="18" charset="0"/>
              </a:rPr>
              <a:t>(ex : refus de titularisation, prolongation de stage, etc.)</a:t>
            </a:r>
            <a:r>
              <a:rPr lang="fr-FR" sz="1600" dirty="0">
                <a:latin typeface="Garamond" panose="02020404030301010803" pitchFamily="18" charset="0"/>
              </a:rPr>
              <a:t>, soit par l’agent lui-même </a:t>
            </a:r>
            <a:r>
              <a:rPr lang="fr-FR" sz="1600" i="1" dirty="0">
                <a:latin typeface="Garamond" panose="02020404030301010803" pitchFamily="18" charset="0"/>
              </a:rPr>
              <a:t>(ex : refus de temps partiel, révision de l’entretien d’évaluation, etc.)</a:t>
            </a:r>
            <a:r>
              <a:rPr lang="fr-FR" sz="1600" dirty="0">
                <a:latin typeface="Garamond" panose="02020404030301010803" pitchFamily="18" charset="0"/>
              </a:rPr>
              <a:t>. </a:t>
            </a:r>
          </a:p>
          <a:p>
            <a:pPr algn="just"/>
            <a:r>
              <a:rPr lang="fr-FR" sz="1600" u="sng" dirty="0">
                <a:latin typeface="Garamond" panose="02020404030301010803" pitchFamily="18" charset="0"/>
              </a:rPr>
              <a:t>A noter :</a:t>
            </a:r>
            <a:r>
              <a:rPr lang="fr-FR" sz="1600" i="1" dirty="0">
                <a:solidFill>
                  <a:prstClr val="black"/>
                </a:solidFill>
                <a:latin typeface="Garamond" panose="02020404030301010803" pitchFamily="18" charset="0"/>
                <a:ea typeface="Verdana" pitchFamily="34" charset="0"/>
                <a:cs typeface="Wingdings" panose="05000000000000000000" pitchFamily="2" charset="2"/>
              </a:rPr>
              <a:t> Les compétences de la CAP ont beaucoup évoluées depuis la loi du 6 août 2019 de transformation de la fonction publique. Un certain nombre de situations ne nécessitent plus de recueillir son avis préalable (tels que la disponibilité, le détachement, etc.). La CAP s’affirme donc progressivement comme une instance de recours dans un certain nombre de situations définies de façon réglementaires.</a:t>
            </a:r>
            <a:endParaRPr lang="fr-FR" sz="1600" dirty="0">
              <a:latin typeface="Garamond" panose="02020404030301010803" pitchFamily="18" charset="0"/>
            </a:endParaRPr>
          </a:p>
          <a:p>
            <a:pPr algn="just"/>
            <a:endParaRPr lang="fr-FR" sz="1600" dirty="0">
              <a:latin typeface="Garamond" panose="02020404030301010803" pitchFamily="18" charset="0"/>
            </a:endParaRPr>
          </a:p>
          <a:p>
            <a:pPr algn="just"/>
            <a:r>
              <a:rPr lang="fr-FR" sz="1600" dirty="0">
                <a:latin typeface="Garamond" panose="02020404030301010803" pitchFamily="18" charset="0"/>
              </a:rPr>
              <a:t>La </a:t>
            </a:r>
            <a:r>
              <a:rPr lang="fr-FR" sz="1600" b="1" dirty="0">
                <a:latin typeface="Garamond" panose="02020404030301010803" pitchFamily="18" charset="0"/>
              </a:rPr>
              <a:t>CCP</a:t>
            </a:r>
            <a:r>
              <a:rPr lang="fr-FR" sz="1600" dirty="0">
                <a:latin typeface="Garamond" panose="02020404030301010803" pitchFamily="18" charset="0"/>
              </a:rPr>
              <a:t> (Commission Consultative Paritaire) est l’équivalent de la CAP mais pour les situations concernant les agents </a:t>
            </a:r>
            <a:r>
              <a:rPr lang="fr-FR" sz="1600" u="sng" dirty="0">
                <a:latin typeface="Garamond" panose="02020404030301010803" pitchFamily="18" charset="0"/>
              </a:rPr>
              <a:t>contractuels</a:t>
            </a:r>
            <a:r>
              <a:rPr lang="fr-FR" sz="1600" dirty="0">
                <a:latin typeface="Garamond" panose="02020404030301010803" pitchFamily="18" charset="0"/>
              </a:rPr>
              <a:t>. Les cas de saisine sont moins nombreux mais concernent également des décisions individuelles </a:t>
            </a:r>
            <a:r>
              <a:rPr lang="fr-FR" sz="1600" i="1" dirty="0">
                <a:latin typeface="Garamond" panose="02020404030301010803" pitchFamily="18" charset="0"/>
              </a:rPr>
              <a:t>(ex : licenciement pour inaptitude physique, etc.).</a:t>
            </a:r>
          </a:p>
          <a:p>
            <a:pPr algn="just"/>
            <a:endParaRPr lang="fr-FR" sz="1600" dirty="0">
              <a:latin typeface="Garamond" panose="02020404030301010803" pitchFamily="18" charset="0"/>
            </a:endParaRPr>
          </a:p>
          <a:p>
            <a:pPr algn="just"/>
            <a:r>
              <a:rPr lang="fr-FR" sz="1600" dirty="0">
                <a:latin typeface="Garamond" panose="02020404030301010803" pitchFamily="18" charset="0"/>
              </a:rPr>
              <a:t>Le </a:t>
            </a:r>
            <a:r>
              <a:rPr lang="fr-FR" sz="1600" b="1" dirty="0">
                <a:latin typeface="Garamond" panose="02020404030301010803" pitchFamily="18" charset="0"/>
              </a:rPr>
              <a:t>CST</a:t>
            </a:r>
            <a:r>
              <a:rPr lang="fr-FR" sz="1600" dirty="0">
                <a:latin typeface="Garamond" panose="02020404030301010803" pitchFamily="18" charset="0"/>
              </a:rPr>
              <a:t> (Comité Social Territorial) résulte de la fusion des Comités Techniques (CT) et des Comités d’Hygiène, de Sécurité et des Conditions de Travail (CHSCT),</a:t>
            </a:r>
          </a:p>
          <a:p>
            <a:pPr algn="just"/>
            <a:r>
              <a:rPr lang="fr-FR" sz="1600" dirty="0">
                <a:latin typeface="Garamond" panose="02020404030301010803" pitchFamily="18" charset="0"/>
              </a:rPr>
              <a:t>Le </a:t>
            </a:r>
            <a:r>
              <a:rPr lang="fr-FR" sz="1600" b="1" dirty="0">
                <a:latin typeface="Garamond" panose="02020404030301010803" pitchFamily="18" charset="0"/>
              </a:rPr>
              <a:t>CST</a:t>
            </a:r>
            <a:r>
              <a:rPr lang="fr-FR" sz="1600" dirty="0">
                <a:latin typeface="Garamond" panose="02020404030301010803" pitchFamily="18" charset="0"/>
              </a:rPr>
              <a:t> traite quant à lui les demandes liées à l’organisation et au fonctionnement du service </a:t>
            </a:r>
            <a:r>
              <a:rPr lang="fr-FR" sz="1600" i="1" dirty="0">
                <a:latin typeface="Garamond" panose="02020404030301010803" pitchFamily="18" charset="0"/>
              </a:rPr>
              <a:t>(ex : instauration d’un régime indemnitaire, mise en place d’un règlement intérieur, etc.)</a:t>
            </a:r>
            <a:r>
              <a:rPr lang="fr-FR" sz="1600" dirty="0">
                <a:latin typeface="Garamond" panose="02020404030301010803" pitchFamily="18" charset="0"/>
              </a:rPr>
              <a:t> et non aux situations individuelles des agents. De ce fait, il est saisi également pour certaines demandes impactant le tableau des effectifs </a:t>
            </a:r>
            <a:r>
              <a:rPr lang="fr-FR" sz="1600" i="1" dirty="0">
                <a:latin typeface="Garamond" panose="02020404030301010803" pitchFamily="18" charset="0"/>
              </a:rPr>
              <a:t>(ex : suppression d’un poste, modification de Durée Hebdomadaire de Service, etc.)</a:t>
            </a:r>
            <a:r>
              <a:rPr lang="fr-FR" sz="1600" dirty="0">
                <a:latin typeface="Garamond" panose="02020404030301010803" pitchFamily="18" charset="0"/>
              </a:rPr>
              <a:t>.</a:t>
            </a:r>
          </a:p>
          <a:p>
            <a:pPr algn="just"/>
            <a:r>
              <a:rPr lang="fr-FR" sz="1600" dirty="0">
                <a:latin typeface="Garamond" panose="02020404030301010803" pitchFamily="18" charset="0"/>
              </a:rPr>
              <a:t>La </a:t>
            </a:r>
            <a:r>
              <a:rPr lang="fr-FR" sz="1600" b="1" dirty="0">
                <a:latin typeface="Garamond" panose="02020404030301010803" pitchFamily="18" charset="0"/>
              </a:rPr>
              <a:t>Formation Spécialisée du CST (FSCST) </a:t>
            </a:r>
            <a:r>
              <a:rPr lang="fr-FR" sz="1600" dirty="0">
                <a:latin typeface="Garamond" panose="02020404030301010803" pitchFamily="18" charset="0"/>
              </a:rPr>
              <a:t>traite des demandes relatives à la santé, la sécurité et des conditions de travail,</a:t>
            </a:r>
            <a:endParaRPr lang="fr-FR" sz="1600" dirty="0"/>
          </a:p>
        </p:txBody>
      </p:sp>
    </p:spTree>
    <p:extLst>
      <p:ext uri="{BB962C8B-B14F-4D97-AF65-F5344CB8AC3E}">
        <p14:creationId xmlns:p14="http://schemas.microsoft.com/office/powerpoint/2010/main" val="2738849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89A9BB2-F49A-417F-8A6F-6F70250F30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re 3">
            <a:extLst>
              <a:ext uri="{FF2B5EF4-FFF2-40B4-BE49-F238E27FC236}">
                <a16:creationId xmlns:a16="http://schemas.microsoft.com/office/drawing/2014/main" id="{D3A8677E-3244-49AE-B308-0BB61980AB10}"/>
              </a:ext>
            </a:extLst>
          </p:cNvPr>
          <p:cNvSpPr txBox="1">
            <a:spLocks noGrp="1"/>
          </p:cNvSpPr>
          <p:nvPr>
            <p:ph type="title"/>
          </p:nvPr>
        </p:nvSpPr>
        <p:spPr>
          <a:xfrm>
            <a:off x="609600" y="757565"/>
            <a:ext cx="10972800" cy="523220"/>
          </a:xfrm>
          <a:prstGeom prst="rect">
            <a:avLst/>
          </a:prstGeom>
          <a:noFill/>
        </p:spPr>
        <p:txBody>
          <a:bodyPr wrap="square" rtlCol="0">
            <a:spAutoFit/>
          </a:bodyPr>
          <a:lstStyle/>
          <a:p>
            <a:r>
              <a:rPr lang="fr-FR" cap="small" dirty="0"/>
              <a:t>Le menu Instances</a:t>
            </a:r>
          </a:p>
        </p:txBody>
      </p:sp>
      <p:pic>
        <p:nvPicPr>
          <p:cNvPr id="4" name="Image 3">
            <a:extLst>
              <a:ext uri="{FF2B5EF4-FFF2-40B4-BE49-F238E27FC236}">
                <a16:creationId xmlns:a16="http://schemas.microsoft.com/office/drawing/2014/main" id="{F58F976F-334E-4377-FD8D-75B9745052B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44384" y="1906035"/>
            <a:ext cx="9103231" cy="3810481"/>
          </a:xfrm>
          <a:prstGeom prst="rect">
            <a:avLst/>
          </a:prstGeom>
        </p:spPr>
      </p:pic>
      <p:sp>
        <p:nvSpPr>
          <p:cNvPr id="5" name="ZoneTexte 4">
            <a:extLst>
              <a:ext uri="{FF2B5EF4-FFF2-40B4-BE49-F238E27FC236}">
                <a16:creationId xmlns:a16="http://schemas.microsoft.com/office/drawing/2014/main" id="{830A23DC-785B-6F88-28D2-BD77677D46CD}"/>
              </a:ext>
            </a:extLst>
          </p:cNvPr>
          <p:cNvSpPr txBox="1"/>
          <p:nvPr/>
        </p:nvSpPr>
        <p:spPr>
          <a:xfrm>
            <a:off x="609600" y="1408744"/>
            <a:ext cx="10972800" cy="369332"/>
          </a:xfrm>
          <a:prstGeom prst="rect">
            <a:avLst/>
          </a:prstGeom>
          <a:noFill/>
        </p:spPr>
        <p:txBody>
          <a:bodyPr wrap="square" rtlCol="0">
            <a:spAutoFit/>
          </a:bodyPr>
          <a:lstStyle/>
          <a:p>
            <a:r>
              <a:rPr lang="fr-FR" dirty="0">
                <a:solidFill>
                  <a:schemeClr val="accent4">
                    <a:lumMod val="60000"/>
                    <a:lumOff val="40000"/>
                  </a:schemeClr>
                </a:solidFill>
              </a:rPr>
              <a:t>Ce menu permet de saisir l’ensemble des instances hébergées par le centre de gestion.</a:t>
            </a:r>
          </a:p>
        </p:txBody>
      </p:sp>
      <p:sp>
        <p:nvSpPr>
          <p:cNvPr id="8" name="ZoneTexte 7">
            <a:extLst>
              <a:ext uri="{FF2B5EF4-FFF2-40B4-BE49-F238E27FC236}">
                <a16:creationId xmlns:a16="http://schemas.microsoft.com/office/drawing/2014/main" id="{E8AB3679-3720-AD7F-EF87-B5C08F5553F0}"/>
              </a:ext>
            </a:extLst>
          </p:cNvPr>
          <p:cNvSpPr txBox="1"/>
          <p:nvPr/>
        </p:nvSpPr>
        <p:spPr>
          <a:xfrm>
            <a:off x="609600" y="5844475"/>
            <a:ext cx="10926931" cy="369332"/>
          </a:xfrm>
          <a:prstGeom prst="rect">
            <a:avLst/>
          </a:prstGeom>
          <a:noFill/>
        </p:spPr>
        <p:txBody>
          <a:bodyPr wrap="square" rtlCol="0">
            <a:spAutoFit/>
          </a:bodyPr>
          <a:lstStyle/>
          <a:p>
            <a:r>
              <a:rPr lang="fr-FR" dirty="0">
                <a:solidFill>
                  <a:schemeClr val="accent3">
                    <a:lumMod val="75000"/>
                  </a:schemeClr>
                </a:solidFill>
              </a:rPr>
              <a:t>Si les saisines diffèrent, la logique de saisie de chacune de ces instances (CAP, CCP, CST, CST FS) est identique.</a:t>
            </a:r>
          </a:p>
        </p:txBody>
      </p:sp>
    </p:spTree>
    <p:extLst>
      <p:ext uri="{BB962C8B-B14F-4D97-AF65-F5344CB8AC3E}">
        <p14:creationId xmlns:p14="http://schemas.microsoft.com/office/powerpoint/2010/main" val="3322686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1C66FBD-ABB5-4D28-9838-FDDBBF71F4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F41B9799-D26C-4E20-BEF3-3428A4A02450}"/>
              </a:ext>
            </a:extLst>
          </p:cNvPr>
          <p:cNvSpPr txBox="1"/>
          <p:nvPr/>
        </p:nvSpPr>
        <p:spPr>
          <a:xfrm>
            <a:off x="736847" y="1196185"/>
            <a:ext cx="10768613" cy="123110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1" u="sng" strike="noStrike" kern="1200" cap="none" spc="0" normalizeH="0" baseline="0" noProof="0" dirty="0">
                <a:ln>
                  <a:noFill/>
                </a:ln>
                <a:solidFill>
                  <a:prstClr val="black"/>
                </a:solidFill>
                <a:effectLst/>
                <a:uLnTx/>
                <a:uFillTx/>
                <a:latin typeface="Garamond" panose="02020404030301010803" pitchFamily="18" charset="0"/>
                <a:ea typeface="+mn-ea"/>
                <a:cs typeface="+mn-cs"/>
              </a:rPr>
              <a:t>1</a:t>
            </a:r>
            <a:r>
              <a:rPr kumimoji="0" lang="fr-FR" sz="2000" b="1" i="1" u="sng" strike="noStrike" kern="1200" cap="none" spc="0" normalizeH="0" baseline="30000" noProof="0" dirty="0">
                <a:ln>
                  <a:noFill/>
                </a:ln>
                <a:solidFill>
                  <a:prstClr val="black"/>
                </a:solidFill>
                <a:effectLst/>
                <a:uLnTx/>
                <a:uFillTx/>
                <a:latin typeface="Garamond" panose="02020404030301010803" pitchFamily="18" charset="0"/>
                <a:ea typeface="+mn-ea"/>
                <a:cs typeface="+mn-cs"/>
              </a:rPr>
              <a:t>ère</a:t>
            </a:r>
            <a:r>
              <a:rPr kumimoji="0" lang="fr-FR" sz="2000" b="1" i="1" u="sng" strike="noStrike" kern="1200" cap="none" spc="0" normalizeH="0" baseline="0" noProof="0" dirty="0">
                <a:ln>
                  <a:noFill/>
                </a:ln>
                <a:solidFill>
                  <a:prstClr val="black"/>
                </a:solidFill>
                <a:effectLst/>
                <a:uLnTx/>
                <a:uFillTx/>
                <a:latin typeface="Garamond" panose="02020404030301010803" pitchFamily="18" charset="0"/>
                <a:ea typeface="+mn-ea"/>
                <a:cs typeface="+mn-cs"/>
              </a:rPr>
              <a:t> étape :</a:t>
            </a:r>
            <a:r>
              <a:rPr kumimoji="0" lang="fr-FR" sz="2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sym typeface="Wingdings" panose="05000000000000000000" pitchFamily="2" charset="2"/>
              </a:rPr>
              <a:t>Enregistrer la saisine </a:t>
            </a:r>
            <a:r>
              <a:rPr kumimoji="0" lang="fr-F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sur AGIRHE </a:t>
            </a:r>
            <a:r>
              <a:rPr lang="fr-FR" dirty="0">
                <a:solidFill>
                  <a:prstClr val="black"/>
                </a:solidFill>
                <a:latin typeface="Garamond" panose="02020404030301010803" pitchFamily="18" charset="0"/>
              </a:rPr>
              <a:t>(</a:t>
            </a:r>
            <a:r>
              <a:rPr kumimoji="0" lang="fr-FR" sz="1800" b="0" i="1"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menu : INSTANCES/CAP (ou CCP ou CST ou CST FS)/Nouvelle saisine</a:t>
            </a:r>
            <a:r>
              <a:rPr kumimoji="0" lang="fr-F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Pour cela, il faut sélectionner la date de séance souhaitée et le motif de </a:t>
            </a:r>
            <a:r>
              <a:rPr lang="fr-FR" dirty="0">
                <a:solidFill>
                  <a:prstClr val="black"/>
                </a:solidFill>
                <a:latin typeface="Garamond" panose="02020404030301010803" pitchFamily="18" charset="0"/>
              </a:rPr>
              <a:t>votre</a:t>
            </a:r>
            <a:r>
              <a:rPr kumimoji="0" lang="fr-F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demande dans la liste déroulante.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dirty="0">
                <a:solidFill>
                  <a:prstClr val="black"/>
                </a:solidFill>
                <a:latin typeface="Garamond" panose="02020404030301010803" pitchFamily="18" charset="0"/>
              </a:rPr>
              <a:t>Puis valider votre choix en cliquant sur « </a:t>
            </a:r>
            <a:r>
              <a:rPr lang="fr-FR" b="1" dirty="0">
                <a:solidFill>
                  <a:prstClr val="black"/>
                </a:solidFill>
                <a:latin typeface="Garamond" panose="02020404030301010803" pitchFamily="18" charset="0"/>
              </a:rPr>
              <a:t>Nouvelle demande </a:t>
            </a:r>
            <a:r>
              <a:rPr lang="fr-FR" dirty="0">
                <a:solidFill>
                  <a:prstClr val="black"/>
                </a:solidFill>
                <a:latin typeface="Garamond" panose="02020404030301010803" pitchFamily="18" charset="0"/>
              </a:rPr>
              <a:t>».</a:t>
            </a:r>
            <a:endParaRPr kumimoji="0" lang="fr-F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6" name="Image 5">
            <a:extLst>
              <a:ext uri="{FF2B5EF4-FFF2-40B4-BE49-F238E27FC236}">
                <a16:creationId xmlns:a16="http://schemas.microsoft.com/office/drawing/2014/main" id="{CEC174CB-A954-48E7-B094-0A9FE5AE2E9F}"/>
              </a:ext>
            </a:extLst>
          </p:cNvPr>
          <p:cNvPicPr>
            <a:picLocks noChangeAspect="1"/>
          </p:cNvPicPr>
          <p:nvPr/>
        </p:nvPicPr>
        <p:blipFill>
          <a:blip r:embed="rId2"/>
          <a:stretch>
            <a:fillRect/>
          </a:stretch>
        </p:blipFill>
        <p:spPr>
          <a:xfrm>
            <a:off x="1122741" y="2725445"/>
            <a:ext cx="9996824" cy="3060658"/>
          </a:xfrm>
          <a:prstGeom prst="rect">
            <a:avLst/>
          </a:prstGeom>
        </p:spPr>
      </p:pic>
    </p:spTree>
    <p:extLst>
      <p:ext uri="{BB962C8B-B14F-4D97-AF65-F5344CB8AC3E}">
        <p14:creationId xmlns:p14="http://schemas.microsoft.com/office/powerpoint/2010/main" val="2180911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7A5FAA3-0ECD-4A48-A605-162D08203D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672264B9-B884-42F4-B3CE-3BBCF95B90CB}"/>
              </a:ext>
            </a:extLst>
          </p:cNvPr>
          <p:cNvSpPr/>
          <p:nvPr/>
        </p:nvSpPr>
        <p:spPr>
          <a:xfrm>
            <a:off x="738325" y="879174"/>
            <a:ext cx="10715348" cy="6771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1" u="sng" strike="noStrike" kern="1200" cap="none" spc="0" normalizeH="0" baseline="0" noProof="0" dirty="0">
                <a:ln>
                  <a:noFill/>
                </a:ln>
                <a:solidFill>
                  <a:prstClr val="black"/>
                </a:solidFill>
                <a:effectLst/>
                <a:uLnTx/>
                <a:uFillTx/>
                <a:latin typeface="Garamond" panose="02020404030301010803" pitchFamily="18" charset="0"/>
                <a:ea typeface="+mn-ea"/>
                <a:cs typeface="+mn-cs"/>
              </a:rPr>
              <a:t>2</a:t>
            </a:r>
            <a:r>
              <a:rPr kumimoji="0" lang="fr-FR" sz="2000" b="1" i="1" u="sng" strike="noStrike" kern="1200" cap="none" spc="0" normalizeH="0" baseline="30000" noProof="0" dirty="0">
                <a:ln>
                  <a:noFill/>
                </a:ln>
                <a:solidFill>
                  <a:prstClr val="black"/>
                </a:solidFill>
                <a:effectLst/>
                <a:uLnTx/>
                <a:uFillTx/>
                <a:latin typeface="Garamond" panose="02020404030301010803" pitchFamily="18" charset="0"/>
                <a:ea typeface="+mn-ea"/>
                <a:cs typeface="+mn-cs"/>
              </a:rPr>
              <a:t>ème</a:t>
            </a:r>
            <a:r>
              <a:rPr kumimoji="0" lang="fr-FR" sz="2000" b="1" i="1" u="sng" strike="noStrike" kern="1200" cap="none" spc="0" normalizeH="0" baseline="0" noProof="0" dirty="0">
                <a:ln>
                  <a:noFill/>
                </a:ln>
                <a:solidFill>
                  <a:prstClr val="black"/>
                </a:solidFill>
                <a:effectLst/>
                <a:uLnTx/>
                <a:uFillTx/>
                <a:latin typeface="Garamond" panose="02020404030301010803" pitchFamily="18" charset="0"/>
                <a:ea typeface="+mn-ea"/>
                <a:cs typeface="+mn-cs"/>
              </a:rPr>
              <a:t> étape :</a:t>
            </a:r>
            <a:r>
              <a:rPr kumimoji="0" lang="fr-FR" sz="2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sym typeface="Wingdings" panose="05000000000000000000" pitchFamily="2" charset="2"/>
              </a:rPr>
              <a:t>Compléter les champs </a:t>
            </a:r>
            <a:r>
              <a:rPr lang="fr-FR" dirty="0">
                <a:solidFill>
                  <a:prstClr val="black"/>
                </a:solidFill>
                <a:latin typeface="Garamond" panose="02020404030301010803" pitchFamily="18" charset="0"/>
                <a:sym typeface="Wingdings" panose="05000000000000000000" pitchFamily="2" charset="2"/>
              </a:rPr>
              <a:t>demandés (ils varient selon le type de demande)</a:t>
            </a:r>
            <a:endParaRPr kumimoji="0" lang="fr-F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4" name="Image 3">
            <a:extLst>
              <a:ext uri="{FF2B5EF4-FFF2-40B4-BE49-F238E27FC236}">
                <a16:creationId xmlns:a16="http://schemas.microsoft.com/office/drawing/2014/main" id="{7F66EBB6-B821-45B5-8118-A410A34B66B1}"/>
              </a:ext>
            </a:extLst>
          </p:cNvPr>
          <p:cNvPicPr>
            <a:picLocks noChangeAspect="1"/>
          </p:cNvPicPr>
          <p:nvPr/>
        </p:nvPicPr>
        <p:blipFill>
          <a:blip r:embed="rId2"/>
          <a:stretch>
            <a:fillRect/>
          </a:stretch>
        </p:blipFill>
        <p:spPr>
          <a:xfrm>
            <a:off x="1955027" y="1779970"/>
            <a:ext cx="8281943" cy="4352694"/>
          </a:xfrm>
          <a:prstGeom prst="rect">
            <a:avLst/>
          </a:prstGeom>
        </p:spPr>
      </p:pic>
    </p:spTree>
    <p:extLst>
      <p:ext uri="{BB962C8B-B14F-4D97-AF65-F5344CB8AC3E}">
        <p14:creationId xmlns:p14="http://schemas.microsoft.com/office/powerpoint/2010/main" val="3747354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0359E0A-DBB6-49AA-8A26-ED493A965790}"/>
              </a:ext>
            </a:extLst>
          </p:cNvPr>
          <p:cNvPicPr>
            <a:picLocks noChangeAspect="1"/>
          </p:cNvPicPr>
          <p:nvPr/>
        </p:nvPicPr>
        <p:blipFill rotWithShape="1">
          <a:blip r:embed="rId3"/>
          <a:srcRect t="1515" r="2996"/>
          <a:stretch/>
        </p:blipFill>
        <p:spPr>
          <a:xfrm>
            <a:off x="2388819" y="3933057"/>
            <a:ext cx="7375892" cy="2232248"/>
          </a:xfrm>
          <a:prstGeom prst="rect">
            <a:avLst/>
          </a:prstGeom>
        </p:spPr>
      </p:pic>
      <p:sp>
        <p:nvSpPr>
          <p:cNvPr id="9" name="Rectangle 8">
            <a:extLst>
              <a:ext uri="{FF2B5EF4-FFF2-40B4-BE49-F238E27FC236}">
                <a16:creationId xmlns:a16="http://schemas.microsoft.com/office/drawing/2014/main" id="{B72EB350-8522-4388-AD7F-B9BDA5CC0D3B}"/>
              </a:ext>
            </a:extLst>
          </p:cNvPr>
          <p:cNvSpPr/>
          <p:nvPr/>
        </p:nvSpPr>
        <p:spPr>
          <a:xfrm>
            <a:off x="674703" y="1003057"/>
            <a:ext cx="10804124" cy="369332"/>
          </a:xfrm>
          <a:prstGeom prst="rect">
            <a:avLst/>
          </a:prstGeom>
        </p:spPr>
        <p:txBody>
          <a:bodyPr wrap="square">
            <a:spAutoFit/>
          </a:bodyPr>
          <a:lstStyle/>
          <a:p>
            <a:pPr marL="285750" indent="-285750" algn="just">
              <a:buFont typeface="Wingdings" panose="05000000000000000000" pitchFamily="2" charset="2"/>
              <a:buChar char="ü"/>
            </a:pPr>
            <a:r>
              <a:rPr lang="fr-FR" dirty="0">
                <a:solidFill>
                  <a:prstClr val="black"/>
                </a:solidFill>
                <a:latin typeface="Garamond" panose="02020404030301010803" pitchFamily="18" charset="0"/>
              </a:rPr>
              <a:t>Valider l’enregistrement puis imprimer la saisine (</a:t>
            </a:r>
            <a:r>
              <a:rPr lang="fr-FR" i="1" dirty="0">
                <a:solidFill>
                  <a:prstClr val="black"/>
                </a:solidFill>
                <a:latin typeface="Garamond" panose="02020404030301010803" pitchFamily="18" charset="0"/>
              </a:rPr>
              <a:t>en bas de la saisine</a:t>
            </a:r>
            <a:r>
              <a:rPr lang="fr-FR" dirty="0">
                <a:solidFill>
                  <a:prstClr val="black"/>
                </a:solidFill>
                <a:latin typeface="Garamond" panose="02020404030301010803" pitchFamily="18" charset="0"/>
              </a:rPr>
              <a:t>)</a:t>
            </a:r>
          </a:p>
        </p:txBody>
      </p:sp>
      <p:sp>
        <p:nvSpPr>
          <p:cNvPr id="3" name="ZoneTexte 2">
            <a:extLst>
              <a:ext uri="{FF2B5EF4-FFF2-40B4-BE49-F238E27FC236}">
                <a16:creationId xmlns:a16="http://schemas.microsoft.com/office/drawing/2014/main" id="{19F72A36-0806-4F1A-A0C0-DC8933A6166F}"/>
              </a:ext>
            </a:extLst>
          </p:cNvPr>
          <p:cNvSpPr txBox="1"/>
          <p:nvPr/>
        </p:nvSpPr>
        <p:spPr>
          <a:xfrm>
            <a:off x="1065320" y="3136985"/>
            <a:ext cx="10022890" cy="646331"/>
          </a:xfrm>
          <a:prstGeom prst="rect">
            <a:avLst/>
          </a:prstGeom>
          <a:noFill/>
        </p:spPr>
        <p:txBody>
          <a:bodyPr wrap="square" rtlCol="0">
            <a:spAutoFit/>
          </a:bodyPr>
          <a:lstStyle/>
          <a:p>
            <a:pPr algn="just"/>
            <a:r>
              <a:rPr lang="fr-FR" dirty="0">
                <a:solidFill>
                  <a:prstClr val="black"/>
                </a:solidFill>
                <a:latin typeface="Garamond" panose="02020404030301010803" pitchFamily="18" charset="0"/>
              </a:rPr>
              <a:t>L’impression de la saisine peut aussi s’effectuer via l’écran « </a:t>
            </a:r>
            <a:r>
              <a:rPr lang="fr-FR" i="1" dirty="0">
                <a:solidFill>
                  <a:prstClr val="black"/>
                </a:solidFill>
                <a:latin typeface="Garamond" panose="02020404030301010803" pitchFamily="18" charset="0"/>
              </a:rPr>
              <a:t>nouvelle saisine/dossier en cours</a:t>
            </a:r>
            <a:r>
              <a:rPr lang="fr-FR" dirty="0">
                <a:solidFill>
                  <a:prstClr val="black"/>
                </a:solidFill>
                <a:latin typeface="Garamond" panose="02020404030301010803" pitchFamily="18" charset="0"/>
              </a:rPr>
              <a:t> » (</a:t>
            </a:r>
            <a:r>
              <a:rPr lang="fr-FR" sz="1600" dirty="0">
                <a:solidFill>
                  <a:prstClr val="black"/>
                </a:solidFill>
                <a:latin typeface="Garamond" panose="02020404030301010803" pitchFamily="18" charset="0"/>
              </a:rPr>
              <a:t>l’écran de saisine d’une nouvelle demande</a:t>
            </a:r>
            <a:r>
              <a:rPr lang="fr-FR" dirty="0">
                <a:solidFill>
                  <a:prstClr val="black"/>
                </a:solidFill>
                <a:latin typeface="Garamond" panose="02020404030301010803" pitchFamily="18" charset="0"/>
              </a:rPr>
              <a:t>)</a:t>
            </a:r>
          </a:p>
        </p:txBody>
      </p:sp>
      <p:cxnSp>
        <p:nvCxnSpPr>
          <p:cNvPr id="5" name="Connecteur droit avec flèche 4">
            <a:extLst>
              <a:ext uri="{FF2B5EF4-FFF2-40B4-BE49-F238E27FC236}">
                <a16:creationId xmlns:a16="http://schemas.microsoft.com/office/drawing/2014/main" id="{CABB67F2-6957-4F1D-A85F-870022D4E335}"/>
              </a:ext>
            </a:extLst>
          </p:cNvPr>
          <p:cNvCxnSpPr>
            <a:cxnSpLocks/>
          </p:cNvCxnSpPr>
          <p:nvPr/>
        </p:nvCxnSpPr>
        <p:spPr>
          <a:xfrm flipH="1">
            <a:off x="9026143" y="5211192"/>
            <a:ext cx="1263076" cy="8201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E65FCD2C-7E08-47C3-B3F2-6786E8C51A7F}"/>
              </a:ext>
            </a:extLst>
          </p:cNvPr>
          <p:cNvPicPr>
            <a:picLocks noChangeAspect="1"/>
          </p:cNvPicPr>
          <p:nvPr/>
        </p:nvPicPr>
        <p:blipFill>
          <a:blip r:embed="rId4"/>
          <a:stretch>
            <a:fillRect/>
          </a:stretch>
        </p:blipFill>
        <p:spPr>
          <a:xfrm>
            <a:off x="2320511" y="1522131"/>
            <a:ext cx="7375892" cy="1465113"/>
          </a:xfrm>
          <a:prstGeom prst="rect">
            <a:avLst/>
          </a:prstGeom>
        </p:spPr>
      </p:pic>
      <p:cxnSp>
        <p:nvCxnSpPr>
          <p:cNvPr id="12" name="Connecteur droit avec flèche 11">
            <a:extLst>
              <a:ext uri="{FF2B5EF4-FFF2-40B4-BE49-F238E27FC236}">
                <a16:creationId xmlns:a16="http://schemas.microsoft.com/office/drawing/2014/main" id="{17C934E5-2FD9-4352-B897-D2BD16DE4F8B}"/>
              </a:ext>
            </a:extLst>
          </p:cNvPr>
          <p:cNvCxnSpPr/>
          <p:nvPr/>
        </p:nvCxnSpPr>
        <p:spPr>
          <a:xfrm>
            <a:off x="5370002" y="1944880"/>
            <a:ext cx="864096"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1BA937B6-F7F4-4FA6-B06D-3CF9363CD8CA}"/>
              </a:ext>
            </a:extLst>
          </p:cNvPr>
          <p:cNvCxnSpPr>
            <a:cxnSpLocks/>
          </p:cNvCxnSpPr>
          <p:nvPr/>
        </p:nvCxnSpPr>
        <p:spPr>
          <a:xfrm flipH="1">
            <a:off x="9031557" y="1852813"/>
            <a:ext cx="1128443" cy="7099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C06E4804-926B-4F23-B2FB-10BA249420E0}"/>
              </a:ext>
            </a:extLst>
          </p:cNvPr>
          <p:cNvSpPr>
            <a:spLocks noGrp="1"/>
          </p:cNvSpPr>
          <p:nvPr>
            <p:ph type="sldNum" sz="quarter" idx="12"/>
          </p:nvPr>
        </p:nvSpPr>
        <p:spPr/>
        <p:txBody>
          <a:bodyPr/>
          <a:lstStyle/>
          <a:p>
            <a:fld id="{BA722959-78CB-4199-8B4B-0134D82E0042}" type="slidenum">
              <a:rPr lang="fr-FR">
                <a:solidFill>
                  <a:prstClr val="black">
                    <a:tint val="75000"/>
                  </a:prstClr>
                </a:solidFill>
                <a:latin typeface="Garamond"/>
              </a:rPr>
              <a:pPr/>
              <a:t>27</a:t>
            </a:fld>
            <a:endParaRPr lang="fr-FR">
              <a:solidFill>
                <a:prstClr val="black">
                  <a:tint val="75000"/>
                </a:prstClr>
              </a:solidFill>
              <a:latin typeface="Garamond"/>
            </a:endParaRPr>
          </a:p>
        </p:txBody>
      </p:sp>
    </p:spTree>
    <p:extLst>
      <p:ext uri="{BB962C8B-B14F-4D97-AF65-F5344CB8AC3E}">
        <p14:creationId xmlns:p14="http://schemas.microsoft.com/office/powerpoint/2010/main" val="1799854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DB2744D-8232-432C-9A0B-9351F96E25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Image 3">
            <a:extLst>
              <a:ext uri="{FF2B5EF4-FFF2-40B4-BE49-F238E27FC236}">
                <a16:creationId xmlns:a16="http://schemas.microsoft.com/office/drawing/2014/main" id="{A842468B-75BB-4865-8CFD-67DCBC76458B}"/>
              </a:ext>
            </a:extLst>
          </p:cNvPr>
          <p:cNvPicPr>
            <a:picLocks noChangeAspect="1"/>
          </p:cNvPicPr>
          <p:nvPr/>
        </p:nvPicPr>
        <p:blipFill>
          <a:blip r:embed="rId2"/>
          <a:stretch>
            <a:fillRect/>
          </a:stretch>
        </p:blipFill>
        <p:spPr>
          <a:xfrm>
            <a:off x="1066800" y="2537535"/>
            <a:ext cx="10058399" cy="2518550"/>
          </a:xfrm>
          <a:prstGeom prst="rect">
            <a:avLst/>
          </a:prstGeom>
        </p:spPr>
      </p:pic>
      <p:sp>
        <p:nvSpPr>
          <p:cNvPr id="5" name="Rectangle 4">
            <a:extLst>
              <a:ext uri="{FF2B5EF4-FFF2-40B4-BE49-F238E27FC236}">
                <a16:creationId xmlns:a16="http://schemas.microsoft.com/office/drawing/2014/main" id="{92D05FE4-40B6-4FE3-8A75-F15409BA0C52}"/>
              </a:ext>
            </a:extLst>
          </p:cNvPr>
          <p:cNvSpPr/>
          <p:nvPr/>
        </p:nvSpPr>
        <p:spPr>
          <a:xfrm>
            <a:off x="665825" y="1097862"/>
            <a:ext cx="10916575" cy="123110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i="1" u="sng" dirty="0">
                <a:solidFill>
                  <a:prstClr val="black"/>
                </a:solidFill>
                <a:latin typeface="Garamond" panose="02020404030301010803" pitchFamily="18" charset="0"/>
                <a:sym typeface="Wingdings" panose="05000000000000000000" pitchFamily="2" charset="2"/>
              </a:rPr>
              <a:t>3</a:t>
            </a:r>
            <a:r>
              <a:rPr kumimoji="0" lang="fr-FR" sz="2000" b="1" i="1" u="sng" strike="noStrike" kern="1200" cap="none" spc="0" normalizeH="0" baseline="30000" noProof="0" dirty="0" err="1">
                <a:ln>
                  <a:noFill/>
                </a:ln>
                <a:solidFill>
                  <a:prstClr val="black"/>
                </a:solidFill>
                <a:effectLst/>
                <a:uLnTx/>
                <a:uFillTx/>
                <a:latin typeface="Garamond" panose="02020404030301010803" pitchFamily="18" charset="0"/>
                <a:ea typeface="+mn-ea"/>
                <a:cs typeface="+mn-cs"/>
                <a:sym typeface="Wingdings" panose="05000000000000000000" pitchFamily="2" charset="2"/>
              </a:rPr>
              <a:t>ème</a:t>
            </a:r>
            <a:r>
              <a:rPr kumimoji="0" lang="fr-FR" sz="2000" b="1" i="1" u="sng" strike="noStrike" kern="1200" cap="none" spc="0" normalizeH="0" baseline="0" noProof="0" dirty="0">
                <a:ln>
                  <a:noFill/>
                </a:ln>
                <a:solidFill>
                  <a:prstClr val="black"/>
                </a:solidFill>
                <a:effectLst/>
                <a:uLnTx/>
                <a:uFillTx/>
                <a:latin typeface="Garamond" panose="02020404030301010803" pitchFamily="18" charset="0"/>
                <a:ea typeface="+mn-ea"/>
                <a:cs typeface="+mn-cs"/>
                <a:sym typeface="Wingdings" panose="05000000000000000000" pitchFamily="2" charset="2"/>
              </a:rPr>
              <a:t> étape: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sym typeface="Wingdings" panose="05000000000000000000" pitchFamily="2" charset="2"/>
              </a:rPr>
              <a:t>Téléversement des pièces justificatives demandées </a:t>
            </a:r>
            <a:r>
              <a:rPr kumimoji="0" lang="fr-FR" sz="1800" b="0" i="1" u="none" strike="noStrike" kern="1200" cap="none" spc="0" normalizeH="0" baseline="0" noProof="0" dirty="0">
                <a:ln>
                  <a:noFill/>
                </a:ln>
                <a:solidFill>
                  <a:prstClr val="black"/>
                </a:solidFill>
                <a:effectLst/>
                <a:uLnTx/>
                <a:uFillTx/>
                <a:latin typeface="Garamond" panose="02020404030301010803" pitchFamily="18" charset="0"/>
                <a:ea typeface="+mn-ea"/>
                <a:cs typeface="+mn-cs"/>
                <a:sym typeface="Wingdings" panose="05000000000000000000" pitchFamily="2" charset="2"/>
              </a:rPr>
              <a:t>(imprimé de saisine signé, rapport, projet de délibération, etc.)</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dirty="0">
                <a:solidFill>
                  <a:prstClr val="black"/>
                </a:solidFill>
                <a:latin typeface="Garamond" panose="02020404030301010803" pitchFamily="18" charset="0"/>
                <a:sym typeface="Wingdings" panose="05000000000000000000" pitchFamily="2" charset="2"/>
              </a:rPr>
              <a:t>Faites attention à bien sélectionner dans le menu déroulant la pièce que vous souhaitez téléverser. Autrement, la pièce téléchargée précédemment sous le même intitulé sera écrasée par la nouvelle pièce.</a:t>
            </a:r>
            <a:endParaRPr kumimoji="0" lang="fr-F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sym typeface="Wingdings" panose="05000000000000000000" pitchFamily="2" charset="2"/>
            </a:endParaRPr>
          </a:p>
        </p:txBody>
      </p:sp>
      <p:cxnSp>
        <p:nvCxnSpPr>
          <p:cNvPr id="7" name="Connecteur droit avec flèche 6">
            <a:extLst>
              <a:ext uri="{FF2B5EF4-FFF2-40B4-BE49-F238E27FC236}">
                <a16:creationId xmlns:a16="http://schemas.microsoft.com/office/drawing/2014/main" id="{471CB582-EB90-4F6C-B97B-135C76DD694C}"/>
              </a:ext>
            </a:extLst>
          </p:cNvPr>
          <p:cNvCxnSpPr>
            <a:cxnSpLocks/>
          </p:cNvCxnSpPr>
          <p:nvPr/>
        </p:nvCxnSpPr>
        <p:spPr>
          <a:xfrm flipH="1">
            <a:off x="8737600" y="2158389"/>
            <a:ext cx="1821905" cy="145618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8" name="ZoneTexte 7">
            <a:extLst>
              <a:ext uri="{FF2B5EF4-FFF2-40B4-BE49-F238E27FC236}">
                <a16:creationId xmlns:a16="http://schemas.microsoft.com/office/drawing/2014/main" id="{50195E32-D808-8D63-E88F-36568CC692D3}"/>
              </a:ext>
            </a:extLst>
          </p:cNvPr>
          <p:cNvSpPr txBox="1"/>
          <p:nvPr/>
        </p:nvSpPr>
        <p:spPr>
          <a:xfrm>
            <a:off x="4134034" y="5390806"/>
            <a:ext cx="3923930" cy="369332"/>
          </a:xfrm>
          <a:prstGeom prst="rect">
            <a:avLst/>
          </a:prstGeom>
          <a:noFill/>
        </p:spPr>
        <p:txBody>
          <a:bodyPr wrap="square" rtlCol="0">
            <a:spAutoFit/>
          </a:bodyPr>
          <a:lstStyle/>
          <a:p>
            <a:r>
              <a:rPr lang="fr-FR" b="1" dirty="0"/>
              <a:t>Votre saisine sur AGIRHE est terminée !</a:t>
            </a:r>
          </a:p>
        </p:txBody>
      </p:sp>
    </p:spTree>
    <p:extLst>
      <p:ext uri="{BB962C8B-B14F-4D97-AF65-F5344CB8AC3E}">
        <p14:creationId xmlns:p14="http://schemas.microsoft.com/office/powerpoint/2010/main" val="107163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FA68979-915C-4FBB-B80C-8BCF730F6976}"/>
              </a:ext>
            </a:extLst>
          </p:cNvPr>
          <p:cNvPicPr>
            <a:picLocks noChangeAspect="1"/>
          </p:cNvPicPr>
          <p:nvPr/>
        </p:nvPicPr>
        <p:blipFill>
          <a:blip r:embed="rId2"/>
          <a:stretch>
            <a:fillRect/>
          </a:stretch>
        </p:blipFill>
        <p:spPr>
          <a:xfrm>
            <a:off x="827102" y="3429000"/>
            <a:ext cx="10537794" cy="2017326"/>
          </a:xfrm>
          <a:prstGeom prst="rect">
            <a:avLst/>
          </a:prstGeom>
        </p:spPr>
      </p:pic>
      <p:sp>
        <p:nvSpPr>
          <p:cNvPr id="4" name="Espace réservé du numéro de diapositive 3">
            <a:extLst>
              <a:ext uri="{FF2B5EF4-FFF2-40B4-BE49-F238E27FC236}">
                <a16:creationId xmlns:a16="http://schemas.microsoft.com/office/drawing/2014/main" id="{4FCC73F1-5DAC-4CFE-8989-4F1DC295A0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ZoneTexte 7">
            <a:extLst>
              <a:ext uri="{FF2B5EF4-FFF2-40B4-BE49-F238E27FC236}">
                <a16:creationId xmlns:a16="http://schemas.microsoft.com/office/drawing/2014/main" id="{D3ED6E21-76BD-059D-0A9B-7D33ED999B92}"/>
              </a:ext>
            </a:extLst>
          </p:cNvPr>
          <p:cNvSpPr txBox="1"/>
          <p:nvPr/>
        </p:nvSpPr>
        <p:spPr>
          <a:xfrm>
            <a:off x="637712" y="1183922"/>
            <a:ext cx="10916575" cy="1846659"/>
          </a:xfrm>
          <a:prstGeom prst="rect">
            <a:avLst/>
          </a:prstGeom>
          <a:noFill/>
        </p:spPr>
        <p:txBody>
          <a:bodyPr wrap="square" rtlCol="0">
            <a:spAutoFit/>
          </a:bodyPr>
          <a:lstStyle/>
          <a:p>
            <a:r>
              <a:rPr lang="fr-FR" dirty="0">
                <a:solidFill>
                  <a:schemeClr val="accent4">
                    <a:lumMod val="60000"/>
                    <a:lumOff val="40000"/>
                  </a:schemeClr>
                </a:solidFill>
              </a:rPr>
              <a:t>Suivi de la demande en cours</a:t>
            </a:r>
          </a:p>
          <a:p>
            <a:pPr algn="just"/>
            <a:endParaRPr lang="fr-FR" sz="1600" dirty="0">
              <a:latin typeface="Garamond" panose="02020404030301010803" pitchFamily="18" charset="0"/>
            </a:endParaRPr>
          </a:p>
          <a:p>
            <a:pPr algn="just"/>
            <a:r>
              <a:rPr lang="fr-FR" sz="1600" dirty="0">
                <a:latin typeface="Garamond" panose="02020404030301010803" pitchFamily="18" charset="0"/>
              </a:rPr>
              <a:t>A tout moment vous pouvez revenir sur votre saisine </a:t>
            </a:r>
            <a:r>
              <a:rPr lang="fr-FR" sz="1600" dirty="0">
                <a:solidFill>
                  <a:prstClr val="black"/>
                </a:solidFill>
                <a:latin typeface="Garamond" panose="02020404030301010803" pitchFamily="18" charset="0"/>
              </a:rPr>
              <a:t>(</a:t>
            </a:r>
            <a:r>
              <a:rPr kumimoji="0" lang="fr-FR" sz="1600" b="0" i="1"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menu : INSTANCES/CAP (ou CCP ou CST ou CST FS)/Liste des dossiers</a:t>
            </a: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pour vérifier l’état de son instruction par le centre de gestion. Votre saisine est modifiable tant qu’elle se trouve en état « Non instruit » ou « Incomplet » (vous permettant notamment de rajouter les pièces manquantes demandées).</a:t>
            </a:r>
          </a:p>
          <a:p>
            <a:pPr algn="just"/>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algn="just"/>
            <a:r>
              <a:rPr lang="fr-FR" sz="1600" u="sng" dirty="0">
                <a:solidFill>
                  <a:prstClr val="black"/>
                </a:solidFill>
                <a:latin typeface="Garamond" panose="02020404030301010803" pitchFamily="18" charset="0"/>
              </a:rPr>
              <a:t>A noter :</a:t>
            </a:r>
            <a:r>
              <a:rPr lang="fr-FR" sz="1600" dirty="0">
                <a:solidFill>
                  <a:prstClr val="black"/>
                </a:solidFill>
                <a:latin typeface="Garamond" panose="02020404030301010803" pitchFamily="18" charset="0"/>
              </a:rPr>
              <a:t> Si dans la liste des pièces, un point vert apparait, cela signifie que la pièce a été validée et elle n’est plus modifiable.</a:t>
            </a:r>
            <a:endParaRPr lang="fr-FR" sz="1600" dirty="0"/>
          </a:p>
        </p:txBody>
      </p:sp>
      <p:cxnSp>
        <p:nvCxnSpPr>
          <p:cNvPr id="10" name="Connecteur droit avec flèche 9">
            <a:extLst>
              <a:ext uri="{FF2B5EF4-FFF2-40B4-BE49-F238E27FC236}">
                <a16:creationId xmlns:a16="http://schemas.microsoft.com/office/drawing/2014/main" id="{2E681C22-FA1F-5B50-F1B4-F60272796ED2}"/>
              </a:ext>
            </a:extLst>
          </p:cNvPr>
          <p:cNvCxnSpPr/>
          <p:nvPr/>
        </p:nvCxnSpPr>
        <p:spPr>
          <a:xfrm flipH="1">
            <a:off x="6738151" y="4216893"/>
            <a:ext cx="1846556" cy="69245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10502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35486-763A-4B3B-8564-105AAC234004}"/>
              </a:ext>
            </a:extLst>
          </p:cNvPr>
          <p:cNvSpPr>
            <a:spLocks noGrp="1"/>
          </p:cNvSpPr>
          <p:nvPr>
            <p:ph type="title"/>
          </p:nvPr>
        </p:nvSpPr>
        <p:spPr>
          <a:xfrm>
            <a:off x="609600" y="2875033"/>
            <a:ext cx="10972800" cy="796950"/>
          </a:xfrm>
        </p:spPr>
        <p:txBody>
          <a:bodyPr/>
          <a:lstStyle/>
          <a:p>
            <a:pPr algn="ctr"/>
            <a:r>
              <a:rPr lang="fr-FR" sz="3200" cap="small" dirty="0"/>
              <a:t>CONNEXION A AGIRHE</a:t>
            </a:r>
          </a:p>
        </p:txBody>
      </p:sp>
      <p:sp>
        <p:nvSpPr>
          <p:cNvPr id="3" name="Espace réservé du numéro de diapositive 2">
            <a:extLst>
              <a:ext uri="{FF2B5EF4-FFF2-40B4-BE49-F238E27FC236}">
                <a16:creationId xmlns:a16="http://schemas.microsoft.com/office/drawing/2014/main" id="{B4FC2441-8171-4D29-8DDE-C147AF46D8E2}"/>
              </a:ext>
            </a:extLst>
          </p:cNvPr>
          <p:cNvSpPr>
            <a:spLocks noGrp="1"/>
          </p:cNvSpPr>
          <p:nvPr>
            <p:ph type="sldNum" sz="quarter" idx="12"/>
          </p:nvPr>
        </p:nvSpPr>
        <p:spPr>
          <a:xfrm>
            <a:off x="8737600" y="6492875"/>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630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DB2744D-8232-432C-9A0B-9351F96E25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92D05FE4-40B6-4FE3-8A75-F15409BA0C52}"/>
              </a:ext>
            </a:extLst>
          </p:cNvPr>
          <p:cNvSpPr/>
          <p:nvPr/>
        </p:nvSpPr>
        <p:spPr>
          <a:xfrm>
            <a:off x="665825" y="1160257"/>
            <a:ext cx="10830758" cy="2123658"/>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fr-FR" sz="1800" b="0" i="0" u="none" strike="noStrike" kern="1200" cap="none" spc="0" normalizeH="0" baseline="0" noProof="0" dirty="0">
                <a:ln>
                  <a:noFill/>
                </a:ln>
                <a:solidFill>
                  <a:srgbClr val="00B050"/>
                </a:solidFill>
                <a:effectLst/>
                <a:uLnTx/>
                <a:uFillTx/>
                <a:ea typeface="+mn-ea"/>
                <a:cs typeface="+mn-cs"/>
                <a:sym typeface="Wingdings" panose="05000000000000000000" pitchFamily="2" charset="2"/>
              </a:rPr>
              <a:t>Notification de l’avis</a:t>
            </a:r>
          </a:p>
          <a:p>
            <a:pPr marR="0" lvl="0" algn="just" defTabSz="914400" rtl="0" eaLnBrk="1" fontAlgn="auto" latinLnBrk="0" hangingPunct="1">
              <a:lnSpc>
                <a:spcPct val="100000"/>
              </a:lnSpc>
              <a:spcBef>
                <a:spcPts val="0"/>
              </a:spcBef>
              <a:spcAft>
                <a:spcPts val="0"/>
              </a:spcAft>
              <a:buClrTx/>
              <a:buSzTx/>
              <a:tabLst/>
              <a:defRPr/>
            </a:pPr>
            <a:endParaRPr kumimoji="0" lang="fr-F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sym typeface="Wingdings" panose="05000000000000000000" pitchFamily="2" charset="2"/>
            </a:endParaRPr>
          </a:p>
          <a:p>
            <a:pPr algn="just"/>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sym typeface="Wingdings" panose="05000000000000000000" pitchFamily="2" charset="2"/>
              </a:rPr>
              <a:t>Lorsque l’avis a été rendu, un mail est envoyé pour avertir la collectivité de la disponibilité de cet avis. L</a:t>
            </a: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 notification de l’avis est alors accessible via le </a:t>
            </a:r>
            <a:r>
              <a:rPr kumimoji="0" lang="fr-FR" sz="1600" b="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menu « INSTANCES/CAP (ou CCP ou CST ou CST FS)/Liste des dossiers » en cliquant sur le bouton « </a:t>
            </a:r>
            <a:r>
              <a:rPr kumimoji="0" lang="fr-FR" sz="1600" b="1"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Notification</a:t>
            </a:r>
            <a:r>
              <a:rPr kumimoji="0" lang="fr-FR" sz="1600" b="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algn="just"/>
            <a:endParaRPr lang="fr-FR" sz="1600" i="1" dirty="0">
              <a:solidFill>
                <a:prstClr val="black"/>
              </a:solidFill>
              <a:latin typeface="Garamond" panose="02020404030301010803" pitchFamily="18" charset="0"/>
            </a:endParaRPr>
          </a:p>
          <a:p>
            <a:pPr algn="just"/>
            <a:r>
              <a:rPr kumimoji="0" lang="fr-FR" sz="1600" b="1" i="0" u="sng" strike="noStrike" kern="1200" cap="none" spc="0" normalizeH="0" baseline="0" noProof="0" dirty="0">
                <a:ln>
                  <a:noFill/>
                </a:ln>
                <a:solidFill>
                  <a:prstClr val="black"/>
                </a:solidFill>
                <a:effectLst/>
                <a:uLnTx/>
                <a:uFillTx/>
                <a:latin typeface="Garamond" panose="02020404030301010803" pitchFamily="18" charset="0"/>
                <a:ea typeface="+mn-ea"/>
                <a:cs typeface="+mn-cs"/>
              </a:rPr>
              <a:t>Attention :</a:t>
            </a: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dans ce cas </a:t>
            </a:r>
            <a:r>
              <a:rPr lang="fr-FR" sz="1600" dirty="0">
                <a:solidFill>
                  <a:prstClr val="black"/>
                </a:solidFill>
                <a:latin typeface="Garamond" panose="02020404030301010803" pitchFamily="18" charset="0"/>
              </a:rPr>
              <a:t>la date de l’instance étant dépassée, i</a:t>
            </a: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l vous faudra sélectionner la date de l’instance puis cliquer sur le bouton « Rechercher » pour afficher votre demande.</a:t>
            </a:r>
          </a:p>
        </p:txBody>
      </p:sp>
      <p:pic>
        <p:nvPicPr>
          <p:cNvPr id="9" name="Image 8">
            <a:extLst>
              <a:ext uri="{FF2B5EF4-FFF2-40B4-BE49-F238E27FC236}">
                <a16:creationId xmlns:a16="http://schemas.microsoft.com/office/drawing/2014/main" id="{B9DE8351-3D50-4EFA-9349-B46E65126C11}"/>
              </a:ext>
            </a:extLst>
          </p:cNvPr>
          <p:cNvPicPr>
            <a:picLocks noChangeAspect="1"/>
          </p:cNvPicPr>
          <p:nvPr/>
        </p:nvPicPr>
        <p:blipFill>
          <a:blip r:embed="rId2"/>
          <a:stretch>
            <a:fillRect/>
          </a:stretch>
        </p:blipFill>
        <p:spPr>
          <a:xfrm>
            <a:off x="765788" y="3429000"/>
            <a:ext cx="10660423" cy="1955310"/>
          </a:xfrm>
          <a:prstGeom prst="rect">
            <a:avLst/>
          </a:prstGeom>
        </p:spPr>
      </p:pic>
    </p:spTree>
    <p:extLst>
      <p:ext uri="{BB962C8B-B14F-4D97-AF65-F5344CB8AC3E}">
        <p14:creationId xmlns:p14="http://schemas.microsoft.com/office/powerpoint/2010/main" val="3751053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A95DF80-247A-FEC8-CF13-7EA34D40DFD8}"/>
              </a:ext>
            </a:extLst>
          </p:cNvPr>
          <p:cNvSpPr>
            <a:spLocks noGrp="1"/>
          </p:cNvSpPr>
          <p:nvPr>
            <p:ph type="sldNum" sz="quarter" idx="12"/>
          </p:nvPr>
        </p:nvSpPr>
        <p:spPr/>
        <p:txBody>
          <a:bodyPr/>
          <a:lstStyle/>
          <a:p>
            <a:fld id="{FFC61400-75E0-47EA-9D3C-7E508FA81C51}" type="slidenum">
              <a:rPr lang="fr-FR" smtClean="0"/>
              <a:pPr/>
              <a:t>31</a:t>
            </a:fld>
            <a:endParaRPr lang="fr-FR" dirty="0"/>
          </a:p>
        </p:txBody>
      </p:sp>
      <p:sp>
        <p:nvSpPr>
          <p:cNvPr id="6" name="ZoneTexte 5">
            <a:extLst>
              <a:ext uri="{FF2B5EF4-FFF2-40B4-BE49-F238E27FC236}">
                <a16:creationId xmlns:a16="http://schemas.microsoft.com/office/drawing/2014/main" id="{BFD02F26-32B2-995A-0D56-4ED731A02AA5}"/>
              </a:ext>
            </a:extLst>
          </p:cNvPr>
          <p:cNvSpPr txBox="1"/>
          <p:nvPr/>
        </p:nvSpPr>
        <p:spPr>
          <a:xfrm>
            <a:off x="2287943" y="837105"/>
            <a:ext cx="7616113" cy="430887"/>
          </a:xfrm>
          <a:prstGeom prst="rect">
            <a:avLst/>
          </a:prstGeom>
          <a:noFill/>
        </p:spPr>
        <p:txBody>
          <a:bodyPr wrap="square">
            <a:spAutoFit/>
          </a:bodyPr>
          <a:lstStyle/>
          <a:p>
            <a:pPr marL="0" marR="652780" lvl="0" indent="0" algn="ctr" defTabSz="914400" rtl="0" eaLnBrk="1" fontAlgn="auto" latinLnBrk="0" hangingPunct="1">
              <a:lnSpc>
                <a:spcPct val="100000"/>
              </a:lnSpc>
              <a:spcBef>
                <a:spcPts val="0"/>
              </a:spcBef>
              <a:spcAft>
                <a:spcPts val="0"/>
              </a:spcAft>
              <a:buClrTx/>
              <a:buSzPts val="900"/>
              <a:buFontTx/>
              <a:buNone/>
              <a:tabLst>
                <a:tab pos="630555" algn="l"/>
              </a:tabLst>
              <a:defRPr/>
            </a:pPr>
            <a:r>
              <a:rPr kumimoji="0" lang="fr-FR" sz="2200" b="1" i="0" u="none" strike="noStrike" kern="1200" cap="none" spc="0" normalizeH="0" baseline="0" noProof="0" dirty="0">
                <a:ln>
                  <a:noFill/>
                </a:ln>
                <a:solidFill>
                  <a:srgbClr val="92D050"/>
                </a:solidFill>
                <a:effectLst/>
                <a:uLnTx/>
                <a:uFillTx/>
                <a:latin typeface="Garamond" panose="02020404030301010803" pitchFamily="18" charset="0"/>
                <a:ea typeface="Verdana" pitchFamily="34" charset="0"/>
                <a:cs typeface="+mn-cs"/>
              </a:rPr>
              <a:t>RAPPEL : LES COMPETENCES DE LA CAP</a:t>
            </a:r>
          </a:p>
        </p:txBody>
      </p:sp>
      <p:sp>
        <p:nvSpPr>
          <p:cNvPr id="7" name="ZoneTexte 6">
            <a:extLst>
              <a:ext uri="{FF2B5EF4-FFF2-40B4-BE49-F238E27FC236}">
                <a16:creationId xmlns:a16="http://schemas.microsoft.com/office/drawing/2014/main" id="{4F1DCAD0-0CD6-D51C-377C-F56946631178}"/>
              </a:ext>
            </a:extLst>
          </p:cNvPr>
          <p:cNvSpPr txBox="1"/>
          <p:nvPr/>
        </p:nvSpPr>
        <p:spPr>
          <a:xfrm>
            <a:off x="2062152" y="1267992"/>
            <a:ext cx="7572652" cy="372862"/>
          </a:xfrm>
          <a:prstGeom prst="rect">
            <a:avLst/>
          </a:prstGeom>
          <a:noFill/>
        </p:spPr>
        <p:txBody>
          <a:bodyPr wrap="square" rtlCol="0">
            <a:spAutoFit/>
          </a:bodyPr>
          <a:lstStyle/>
          <a:p>
            <a:pPr algn="ctr"/>
            <a:r>
              <a:rPr lang="fr-FR" dirty="0">
                <a:solidFill>
                  <a:prstClr val="black"/>
                </a:solidFill>
                <a:latin typeface="Calibri"/>
              </a:rPr>
              <a:t>Demandes formulées par l’autorité territoriale</a:t>
            </a:r>
          </a:p>
        </p:txBody>
      </p:sp>
      <p:graphicFrame>
        <p:nvGraphicFramePr>
          <p:cNvPr id="8" name="Tableau 5">
            <a:extLst>
              <a:ext uri="{FF2B5EF4-FFF2-40B4-BE49-F238E27FC236}">
                <a16:creationId xmlns:a16="http://schemas.microsoft.com/office/drawing/2014/main" id="{922B1233-14C5-6566-3727-BB763F4B5F80}"/>
              </a:ext>
            </a:extLst>
          </p:cNvPr>
          <p:cNvGraphicFramePr>
            <a:graphicFrameLocks noGrp="1"/>
          </p:cNvGraphicFramePr>
          <p:nvPr>
            <p:extLst>
              <p:ext uri="{D42A27DB-BD31-4B8C-83A1-F6EECF244321}">
                <p14:modId xmlns:p14="http://schemas.microsoft.com/office/powerpoint/2010/main" val="1524792293"/>
              </p:ext>
            </p:extLst>
          </p:nvPr>
        </p:nvGraphicFramePr>
        <p:xfrm>
          <a:off x="1323848" y="1746095"/>
          <a:ext cx="9544304" cy="4274800"/>
        </p:xfrm>
        <a:graphic>
          <a:graphicData uri="http://schemas.openxmlformats.org/drawingml/2006/table">
            <a:tbl>
              <a:tblPr firstRow="1" bandRow="1">
                <a:tableStyleId>{775DCB02-9BB8-47FD-8907-85C794F793BA}</a:tableStyleId>
              </a:tblPr>
              <a:tblGrid>
                <a:gridCol w="9544304">
                  <a:extLst>
                    <a:ext uri="{9D8B030D-6E8A-4147-A177-3AD203B41FA5}">
                      <a16:colId xmlns:a16="http://schemas.microsoft.com/office/drawing/2014/main" val="942070745"/>
                    </a:ext>
                  </a:extLst>
                </a:gridCol>
              </a:tblGrid>
              <a:tr h="427480">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fr-FR" sz="1400" b="0" i="0" u="none" strike="noStrike" kern="1200" cap="none" spc="0" normalizeH="0" baseline="0" noProof="0" dirty="0">
                          <a:ln>
                            <a:noFill/>
                          </a:ln>
                          <a:solidFill>
                            <a:prstClr val="black"/>
                          </a:solidFill>
                          <a:effectLst/>
                          <a:uLnTx/>
                          <a:uFillTx/>
                          <a:latin typeface="+mn-lt"/>
                          <a:ea typeface="+mn-ea"/>
                          <a:cs typeface="+mn-cs"/>
                        </a:rPr>
                        <a:t>Licenciement après refus de reprendre le travail après un congé de maladie</a:t>
                      </a:r>
                      <a:endParaRPr kumimoji="0" lang="fr-FR" sz="1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nchor="ctr">
                    <a:solidFill>
                      <a:schemeClr val="accent4">
                        <a:lumMod val="20000"/>
                        <a:lumOff val="80000"/>
                      </a:schemeClr>
                    </a:solidFill>
                  </a:tcPr>
                </a:tc>
                <a:extLst>
                  <a:ext uri="{0D108BD9-81ED-4DB2-BD59-A6C34878D82A}">
                    <a16:rowId xmlns:a16="http://schemas.microsoft.com/office/drawing/2014/main" val="1371434699"/>
                  </a:ext>
                </a:extLst>
              </a:tr>
              <a:tr h="4274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t>Licenciement ou mise ne retraite d’un fonctionnaire ayant refusé 3 postes en vue de sa réintégration après dispo d’office</a:t>
                      </a:r>
                      <a:endParaRPr lang="fr-FR" sz="1400" dirty="0">
                        <a:latin typeface="Garamond" panose="02020404030301010803" pitchFamily="18" charset="0"/>
                      </a:endParaRPr>
                    </a:p>
                  </a:txBody>
                  <a:tcPr anchor="ctr"/>
                </a:tc>
                <a:extLst>
                  <a:ext uri="{0D108BD9-81ED-4DB2-BD59-A6C34878D82A}">
                    <a16:rowId xmlns:a16="http://schemas.microsoft.com/office/drawing/2014/main" val="2664373289"/>
                  </a:ext>
                </a:extLst>
              </a:tr>
              <a:tr h="4274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Pour insuffisance professionnelle en cours de stage ou refus de titularisation</a:t>
                      </a:r>
                      <a:endParaRPr lang="fr-FR" sz="1400" dirty="0">
                        <a:solidFill>
                          <a:schemeClr val="tx1"/>
                        </a:solidFill>
                        <a:latin typeface="Garamond" panose="02020404030301010803" pitchFamily="18" charset="0"/>
                      </a:endParaRPr>
                    </a:p>
                  </a:txBody>
                  <a:tcPr anchor="ctr"/>
                </a:tc>
                <a:extLst>
                  <a:ext uri="{0D108BD9-81ED-4DB2-BD59-A6C34878D82A}">
                    <a16:rowId xmlns:a16="http://schemas.microsoft.com/office/drawing/2014/main" val="1180317283"/>
                  </a:ext>
                </a:extLst>
              </a:tr>
              <a:tr h="4274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n-lt"/>
                          <a:ea typeface="+mn-ea"/>
                          <a:cs typeface="+mn-cs"/>
                        </a:rPr>
                        <a:t>Prorogation de stage</a:t>
                      </a:r>
                      <a:endParaRPr kumimoji="0" lang="fr-FR" sz="1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nchor="ctr"/>
                </a:tc>
                <a:extLst>
                  <a:ext uri="{0D108BD9-81ED-4DB2-BD59-A6C34878D82A}">
                    <a16:rowId xmlns:a16="http://schemas.microsoft.com/office/drawing/2014/main" val="1756215025"/>
                  </a:ext>
                </a:extLst>
              </a:tr>
              <a:tr h="4274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mn-lt"/>
                          <a:ea typeface="+mn-ea"/>
                          <a:cs typeface="+mn-cs"/>
                        </a:rPr>
                        <a:t>Refus d’accorder un congé de formation pour mandat électif</a:t>
                      </a:r>
                      <a:endParaRPr kumimoji="0" lang="fr-FR" sz="1400" b="0" i="0" u="none" strike="noStrike" kern="1200" cap="none" spc="0" normalizeH="0" baseline="0" noProof="0" dirty="0">
                        <a:ln>
                          <a:noFill/>
                        </a:ln>
                        <a:solidFill>
                          <a:schemeClr val="tx1"/>
                        </a:solidFill>
                        <a:effectLst/>
                        <a:uLnTx/>
                        <a:uFillTx/>
                        <a:latin typeface="Garamond" panose="02020404030301010803" pitchFamily="18" charset="0"/>
                        <a:ea typeface="+mn-ea"/>
                        <a:cs typeface="+mn-cs"/>
                      </a:endParaRPr>
                    </a:p>
                  </a:txBody>
                  <a:tcPr anchor="ctr"/>
                </a:tc>
                <a:extLst>
                  <a:ext uri="{0D108BD9-81ED-4DB2-BD59-A6C34878D82A}">
                    <a16:rowId xmlns:a16="http://schemas.microsoft.com/office/drawing/2014/main" val="2528777245"/>
                  </a:ext>
                </a:extLst>
              </a:tr>
              <a:tr h="427480">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0" dirty="0">
                          <a:solidFill>
                            <a:schemeClr val="tx1"/>
                          </a:solidFill>
                        </a:rPr>
                        <a:t>Refus de congé de formation syndicale</a:t>
                      </a:r>
                      <a:endParaRPr lang="fr-FR" sz="1400" b="0" dirty="0">
                        <a:solidFill>
                          <a:schemeClr val="tx1"/>
                        </a:solidFill>
                        <a:latin typeface="Garamond" panose="02020404030301010803" pitchFamily="18" charset="0"/>
                      </a:endParaRPr>
                    </a:p>
                  </a:txBody>
                  <a:tcPr anchor="ctr"/>
                </a:tc>
                <a:extLst>
                  <a:ext uri="{0D108BD9-81ED-4DB2-BD59-A6C34878D82A}">
                    <a16:rowId xmlns:a16="http://schemas.microsoft.com/office/drawing/2014/main" val="3978106701"/>
                  </a:ext>
                </a:extLst>
              </a:tr>
              <a:tr h="427480">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dirty="0"/>
                        <a:t>Refus de titularisation d’un travailleur handicapé</a:t>
                      </a:r>
                    </a:p>
                  </a:txBody>
                  <a:tcPr anchor="ctr"/>
                </a:tc>
                <a:extLst>
                  <a:ext uri="{0D108BD9-81ED-4DB2-BD59-A6C34878D82A}">
                    <a16:rowId xmlns:a16="http://schemas.microsoft.com/office/drawing/2014/main" val="3389051285"/>
                  </a:ext>
                </a:extLst>
              </a:tr>
              <a:tr h="4274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t>Réintégration après radiation des cadres</a:t>
                      </a:r>
                      <a:endParaRPr lang="fr-FR" sz="1400" dirty="0">
                        <a:solidFill>
                          <a:schemeClr val="tx1"/>
                        </a:solidFill>
                        <a:latin typeface="Garamond" panose="02020404030301010803" pitchFamily="18" charset="0"/>
                      </a:endParaRPr>
                    </a:p>
                  </a:txBody>
                  <a:tcPr anchor="ctr"/>
                </a:tc>
                <a:extLst>
                  <a:ext uri="{0D108BD9-81ED-4DB2-BD59-A6C34878D82A}">
                    <a16:rowId xmlns:a16="http://schemas.microsoft.com/office/drawing/2014/main" val="2217451773"/>
                  </a:ext>
                </a:extLst>
              </a:tr>
              <a:tr h="4274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t>Renouvellement du contrat d’un travailleur handicapé</a:t>
                      </a:r>
                      <a:endParaRPr lang="fr-FR" sz="1400" dirty="0">
                        <a:solidFill>
                          <a:srgbClr val="FF0000"/>
                        </a:solidFill>
                        <a:latin typeface="Garamond" panose="02020404030301010803" pitchFamily="18" charset="0"/>
                      </a:endParaRPr>
                    </a:p>
                  </a:txBody>
                  <a:tcPr anchor="ctr"/>
                </a:tc>
                <a:extLst>
                  <a:ext uri="{0D108BD9-81ED-4DB2-BD59-A6C34878D82A}">
                    <a16:rowId xmlns:a16="http://schemas.microsoft.com/office/drawing/2014/main" val="272723847"/>
                  </a:ext>
                </a:extLst>
              </a:tr>
              <a:tr h="4274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kern="1200" dirty="0"/>
                        <a:t>Conseil de Discipline pour les sanctions du 2ème, 3</a:t>
                      </a:r>
                      <a:r>
                        <a:rPr lang="fr-FR" sz="1400" kern="1200" baseline="30000" dirty="0"/>
                        <a:t>ème</a:t>
                      </a:r>
                      <a:r>
                        <a:rPr lang="fr-FR" sz="1400" kern="1200" dirty="0"/>
                        <a:t> et 4</a:t>
                      </a:r>
                      <a:r>
                        <a:rPr lang="fr-FR" sz="1400" kern="1200" baseline="30000" dirty="0"/>
                        <a:t>ème</a:t>
                      </a:r>
                      <a:r>
                        <a:rPr lang="fr-FR" sz="1400" kern="1200" dirty="0"/>
                        <a:t> groupe (Formation disciplinaire de la CAP)</a:t>
                      </a:r>
                      <a:endParaRPr lang="fr-FR" sz="1400" b="0" i="0" kern="1200" baseline="30000" dirty="0">
                        <a:solidFill>
                          <a:schemeClr val="dk1"/>
                        </a:solidFill>
                        <a:latin typeface="Garamond" panose="02020404030301010803" pitchFamily="18" charset="0"/>
                        <a:ea typeface="Verdana"/>
                      </a:endParaRPr>
                    </a:p>
                  </a:txBody>
                  <a:tcPr anchor="ctr"/>
                </a:tc>
                <a:extLst>
                  <a:ext uri="{0D108BD9-81ED-4DB2-BD59-A6C34878D82A}">
                    <a16:rowId xmlns:a16="http://schemas.microsoft.com/office/drawing/2014/main" val="1521872246"/>
                  </a:ext>
                </a:extLst>
              </a:tr>
            </a:tbl>
          </a:graphicData>
        </a:graphic>
      </p:graphicFrame>
    </p:spTree>
    <p:extLst>
      <p:ext uri="{BB962C8B-B14F-4D97-AF65-F5344CB8AC3E}">
        <p14:creationId xmlns:p14="http://schemas.microsoft.com/office/powerpoint/2010/main" val="1623702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A95DF80-247A-FEC8-CF13-7EA34D40DFD8}"/>
              </a:ext>
            </a:extLst>
          </p:cNvPr>
          <p:cNvSpPr>
            <a:spLocks noGrp="1"/>
          </p:cNvSpPr>
          <p:nvPr>
            <p:ph type="sldNum" sz="quarter" idx="12"/>
          </p:nvPr>
        </p:nvSpPr>
        <p:spPr/>
        <p:txBody>
          <a:bodyPr/>
          <a:lstStyle/>
          <a:p>
            <a:fld id="{FFC61400-75E0-47EA-9D3C-7E508FA81C51}" type="slidenum">
              <a:rPr lang="fr-FR" smtClean="0"/>
              <a:pPr/>
              <a:t>32</a:t>
            </a:fld>
            <a:endParaRPr lang="fr-FR" dirty="0"/>
          </a:p>
        </p:txBody>
      </p:sp>
      <p:sp>
        <p:nvSpPr>
          <p:cNvPr id="6" name="ZoneTexte 5">
            <a:extLst>
              <a:ext uri="{FF2B5EF4-FFF2-40B4-BE49-F238E27FC236}">
                <a16:creationId xmlns:a16="http://schemas.microsoft.com/office/drawing/2014/main" id="{BFD02F26-32B2-995A-0D56-4ED731A02AA5}"/>
              </a:ext>
            </a:extLst>
          </p:cNvPr>
          <p:cNvSpPr txBox="1"/>
          <p:nvPr/>
        </p:nvSpPr>
        <p:spPr>
          <a:xfrm>
            <a:off x="2287942" y="842256"/>
            <a:ext cx="7616113" cy="430887"/>
          </a:xfrm>
          <a:prstGeom prst="rect">
            <a:avLst/>
          </a:prstGeom>
          <a:noFill/>
        </p:spPr>
        <p:txBody>
          <a:bodyPr wrap="square">
            <a:spAutoFit/>
          </a:bodyPr>
          <a:lstStyle/>
          <a:p>
            <a:pPr marL="0" marR="652780" lvl="0" indent="0" algn="ctr" defTabSz="914400" rtl="0" eaLnBrk="1" fontAlgn="auto" latinLnBrk="0" hangingPunct="1">
              <a:lnSpc>
                <a:spcPct val="100000"/>
              </a:lnSpc>
              <a:spcBef>
                <a:spcPts val="0"/>
              </a:spcBef>
              <a:spcAft>
                <a:spcPts val="0"/>
              </a:spcAft>
              <a:buClrTx/>
              <a:buSzPts val="900"/>
              <a:buFontTx/>
              <a:buNone/>
              <a:tabLst>
                <a:tab pos="630555" algn="l"/>
              </a:tabLst>
              <a:defRPr/>
            </a:pPr>
            <a:r>
              <a:rPr kumimoji="0" lang="fr-FR" sz="2200" b="1" i="0" u="none" strike="noStrike" kern="1200" cap="none" spc="0" normalizeH="0" baseline="0" noProof="0" dirty="0">
                <a:ln>
                  <a:noFill/>
                </a:ln>
                <a:solidFill>
                  <a:srgbClr val="92D050"/>
                </a:solidFill>
                <a:effectLst/>
                <a:uLnTx/>
                <a:uFillTx/>
                <a:latin typeface="Garamond" panose="02020404030301010803" pitchFamily="18" charset="0"/>
                <a:ea typeface="Verdana" pitchFamily="34" charset="0"/>
                <a:cs typeface="+mn-cs"/>
              </a:rPr>
              <a:t>RAPPEL : LES COMPETENCES DE LA CAP</a:t>
            </a:r>
          </a:p>
        </p:txBody>
      </p:sp>
      <p:sp>
        <p:nvSpPr>
          <p:cNvPr id="7" name="ZoneTexte 6">
            <a:extLst>
              <a:ext uri="{FF2B5EF4-FFF2-40B4-BE49-F238E27FC236}">
                <a16:creationId xmlns:a16="http://schemas.microsoft.com/office/drawing/2014/main" id="{4F1DCAD0-0CD6-D51C-377C-F56946631178}"/>
              </a:ext>
            </a:extLst>
          </p:cNvPr>
          <p:cNvSpPr txBox="1"/>
          <p:nvPr/>
        </p:nvSpPr>
        <p:spPr>
          <a:xfrm>
            <a:off x="4334663" y="1273143"/>
            <a:ext cx="3522672" cy="372862"/>
          </a:xfrm>
          <a:prstGeom prst="rect">
            <a:avLst/>
          </a:prstGeom>
          <a:noFill/>
        </p:spPr>
        <p:txBody>
          <a:bodyPr wrap="square" rtlCol="0">
            <a:spAutoFit/>
          </a:bodyPr>
          <a:lstStyle/>
          <a:p>
            <a:pPr algn="ctr"/>
            <a:r>
              <a:rPr lang="fr-FR" dirty="0">
                <a:solidFill>
                  <a:prstClr val="black"/>
                </a:solidFill>
                <a:latin typeface="Calibri"/>
              </a:rPr>
              <a:t>Demandes formulées par l’agent</a:t>
            </a:r>
          </a:p>
        </p:txBody>
      </p:sp>
      <p:graphicFrame>
        <p:nvGraphicFramePr>
          <p:cNvPr id="3" name="Tableau 5">
            <a:extLst>
              <a:ext uri="{FF2B5EF4-FFF2-40B4-BE49-F238E27FC236}">
                <a16:creationId xmlns:a16="http://schemas.microsoft.com/office/drawing/2014/main" id="{18B59D7B-4017-AC29-7887-8F482935F94C}"/>
              </a:ext>
            </a:extLst>
          </p:cNvPr>
          <p:cNvGraphicFramePr>
            <a:graphicFrameLocks noGrp="1"/>
          </p:cNvGraphicFramePr>
          <p:nvPr>
            <p:extLst>
              <p:ext uri="{D42A27DB-BD31-4B8C-83A1-F6EECF244321}">
                <p14:modId xmlns:p14="http://schemas.microsoft.com/office/powerpoint/2010/main" val="3387372320"/>
              </p:ext>
            </p:extLst>
          </p:nvPr>
        </p:nvGraphicFramePr>
        <p:xfrm>
          <a:off x="1788075" y="2076892"/>
          <a:ext cx="8615848" cy="2850916"/>
        </p:xfrm>
        <a:graphic>
          <a:graphicData uri="http://schemas.openxmlformats.org/drawingml/2006/table">
            <a:tbl>
              <a:tblPr firstRow="1" bandRow="1">
                <a:tableStyleId>{775DCB02-9BB8-47FD-8907-85C794F793BA}</a:tableStyleId>
              </a:tblPr>
              <a:tblGrid>
                <a:gridCol w="8615848">
                  <a:extLst>
                    <a:ext uri="{9D8B030D-6E8A-4147-A177-3AD203B41FA5}">
                      <a16:colId xmlns:a16="http://schemas.microsoft.com/office/drawing/2014/main" val="942070745"/>
                    </a:ext>
                  </a:extLst>
                </a:gridCol>
              </a:tblGrid>
              <a:tr h="351815">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fr-FR" sz="1400" b="0" i="0" u="none" strike="noStrike" kern="1200" cap="none" spc="0" normalizeH="0" baseline="0" noProof="0" dirty="0">
                          <a:ln>
                            <a:noFill/>
                          </a:ln>
                          <a:solidFill>
                            <a:prstClr val="black"/>
                          </a:solidFill>
                          <a:effectLst/>
                          <a:uLnTx/>
                          <a:uFillTx/>
                          <a:latin typeface="+mn-lt"/>
                          <a:ea typeface="+mn-ea"/>
                          <a:cs typeface="+mn-cs"/>
                        </a:rPr>
                        <a:t>Refus d’actions de formation prévues à l’article L,422-22 du CGFP</a:t>
                      </a:r>
                    </a:p>
                  </a:txBody>
                  <a:tcPr>
                    <a:solidFill>
                      <a:schemeClr val="accent4">
                        <a:lumMod val="20000"/>
                        <a:lumOff val="80000"/>
                      </a:schemeClr>
                    </a:solidFill>
                  </a:tcPr>
                </a:tc>
                <a:extLst>
                  <a:ext uri="{0D108BD9-81ED-4DB2-BD59-A6C34878D82A}">
                    <a16:rowId xmlns:a16="http://schemas.microsoft.com/office/drawing/2014/main" val="1371434699"/>
                  </a:ext>
                </a:extLst>
              </a:tr>
              <a:tr h="35037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latin typeface="+mn-lt"/>
                        </a:rPr>
                        <a:t>Refus d’octroi d’un congé au titre du CET</a:t>
                      </a:r>
                    </a:p>
                  </a:txBody>
                  <a:tcPr/>
                </a:tc>
                <a:extLst>
                  <a:ext uri="{0D108BD9-81ED-4DB2-BD59-A6C34878D82A}">
                    <a16:rowId xmlns:a16="http://schemas.microsoft.com/office/drawing/2014/main" val="1180317283"/>
                  </a:ext>
                </a:extLst>
              </a:tr>
              <a:tr h="35037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latin typeface="+mn-lt"/>
                        </a:rPr>
                        <a:t>Refus d’octroi d’un congé au titre du CPF</a:t>
                      </a:r>
                    </a:p>
                  </a:txBody>
                  <a:tcPr/>
                </a:tc>
                <a:extLst>
                  <a:ext uri="{0D108BD9-81ED-4DB2-BD59-A6C34878D82A}">
                    <a16:rowId xmlns:a16="http://schemas.microsoft.com/office/drawing/2014/main" val="2528777245"/>
                  </a:ext>
                </a:extLst>
              </a:tr>
              <a:tr h="350374">
                <a:tc>
                  <a:txBody>
                    <a:bodyPr/>
                    <a:lstStyle/>
                    <a:p>
                      <a:pPr algn="just"/>
                      <a:r>
                        <a:rPr lang="fr-FR" sz="1400" dirty="0">
                          <a:latin typeface="+mn-lt"/>
                        </a:rPr>
                        <a:t>Refus d’octroi ou interruption du télétravail</a:t>
                      </a:r>
                    </a:p>
                  </a:txBody>
                  <a:tcPr/>
                </a:tc>
                <a:extLst>
                  <a:ext uri="{0D108BD9-81ED-4DB2-BD59-A6C34878D82A}">
                    <a16:rowId xmlns:a16="http://schemas.microsoft.com/office/drawing/2014/main" val="3978106701"/>
                  </a:ext>
                </a:extLst>
              </a:tr>
              <a:tr h="350374">
                <a:tc>
                  <a:txBody>
                    <a:bodyPr/>
                    <a:lstStyle/>
                    <a:p>
                      <a:pPr algn="just"/>
                      <a:r>
                        <a:rPr lang="fr-FR" sz="1400" dirty="0">
                          <a:latin typeface="+mn-lt"/>
                        </a:rPr>
                        <a:t>Refus d’accepter une démission</a:t>
                      </a:r>
                    </a:p>
                  </a:txBody>
                  <a:tcPr/>
                </a:tc>
                <a:extLst>
                  <a:ext uri="{0D108BD9-81ED-4DB2-BD59-A6C34878D82A}">
                    <a16:rowId xmlns:a16="http://schemas.microsoft.com/office/drawing/2014/main" val="2217451773"/>
                  </a:ext>
                </a:extLst>
              </a:tr>
              <a:tr h="3968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latin typeface="+mn-lt"/>
                        </a:rPr>
                        <a:t>Refus d’autorisation d’accomplir un service à temps partiel</a:t>
                      </a:r>
                    </a:p>
                  </a:txBody>
                  <a:tcPr/>
                </a:tc>
                <a:extLst>
                  <a:ext uri="{0D108BD9-81ED-4DB2-BD59-A6C34878D82A}">
                    <a16:rowId xmlns:a16="http://schemas.microsoft.com/office/drawing/2014/main" val="272723847"/>
                  </a:ext>
                </a:extLst>
              </a:tr>
              <a:tr h="350374">
                <a:tc>
                  <a:txBody>
                    <a:bodyPr/>
                    <a:lstStyle/>
                    <a:p>
                      <a:pPr algn="just"/>
                      <a:r>
                        <a:rPr lang="fr-FR" sz="1400" dirty="0">
                          <a:latin typeface="+mn-lt"/>
                        </a:rPr>
                        <a:t>Refus sur une décision individuelle relevant de l’article 72 de la Loi 84-53 (disponibilité)</a:t>
                      </a:r>
                    </a:p>
                  </a:txBody>
                  <a:tcPr/>
                </a:tc>
                <a:extLst>
                  <a:ext uri="{0D108BD9-81ED-4DB2-BD59-A6C34878D82A}">
                    <a16:rowId xmlns:a16="http://schemas.microsoft.com/office/drawing/2014/main" val="1521872246"/>
                  </a:ext>
                </a:extLst>
              </a:tr>
              <a:tr h="350374">
                <a:tc>
                  <a:txBody>
                    <a:bodyPr/>
                    <a:lstStyle/>
                    <a:p>
                      <a:pPr algn="just"/>
                      <a:r>
                        <a:rPr lang="fr-FR" sz="1400" dirty="0">
                          <a:latin typeface="+mn-lt"/>
                        </a:rPr>
                        <a:t>Révision de l’évaluation annuelle</a:t>
                      </a:r>
                    </a:p>
                  </a:txBody>
                  <a:tcPr/>
                </a:tc>
                <a:extLst>
                  <a:ext uri="{0D108BD9-81ED-4DB2-BD59-A6C34878D82A}">
                    <a16:rowId xmlns:a16="http://schemas.microsoft.com/office/drawing/2014/main" val="796657726"/>
                  </a:ext>
                </a:extLst>
              </a:tr>
            </a:tbl>
          </a:graphicData>
        </a:graphic>
      </p:graphicFrame>
    </p:spTree>
    <p:extLst>
      <p:ext uri="{BB962C8B-B14F-4D97-AF65-F5344CB8AC3E}">
        <p14:creationId xmlns:p14="http://schemas.microsoft.com/office/powerpoint/2010/main" val="3517913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A95DF80-247A-FEC8-CF13-7EA34D40DFD8}"/>
              </a:ext>
            </a:extLst>
          </p:cNvPr>
          <p:cNvSpPr>
            <a:spLocks noGrp="1"/>
          </p:cNvSpPr>
          <p:nvPr>
            <p:ph type="sldNum" sz="quarter" idx="12"/>
          </p:nvPr>
        </p:nvSpPr>
        <p:spPr/>
        <p:txBody>
          <a:bodyPr/>
          <a:lstStyle/>
          <a:p>
            <a:fld id="{FFC61400-75E0-47EA-9D3C-7E508FA81C51}" type="slidenum">
              <a:rPr lang="fr-FR" smtClean="0"/>
              <a:pPr/>
              <a:t>33</a:t>
            </a:fld>
            <a:endParaRPr lang="fr-FR" dirty="0"/>
          </a:p>
        </p:txBody>
      </p:sp>
      <p:sp>
        <p:nvSpPr>
          <p:cNvPr id="6" name="ZoneTexte 5">
            <a:extLst>
              <a:ext uri="{FF2B5EF4-FFF2-40B4-BE49-F238E27FC236}">
                <a16:creationId xmlns:a16="http://schemas.microsoft.com/office/drawing/2014/main" id="{BFD02F26-32B2-995A-0D56-4ED731A02AA5}"/>
              </a:ext>
            </a:extLst>
          </p:cNvPr>
          <p:cNvSpPr txBox="1"/>
          <p:nvPr/>
        </p:nvSpPr>
        <p:spPr>
          <a:xfrm>
            <a:off x="2287942" y="842256"/>
            <a:ext cx="7616113" cy="430887"/>
          </a:xfrm>
          <a:prstGeom prst="rect">
            <a:avLst/>
          </a:prstGeom>
          <a:noFill/>
        </p:spPr>
        <p:txBody>
          <a:bodyPr wrap="square">
            <a:spAutoFit/>
          </a:bodyPr>
          <a:lstStyle/>
          <a:p>
            <a:pPr marL="0" marR="652780" lvl="0" indent="0" algn="ctr" defTabSz="914400" rtl="0" eaLnBrk="1" fontAlgn="auto" latinLnBrk="0" hangingPunct="1">
              <a:lnSpc>
                <a:spcPct val="100000"/>
              </a:lnSpc>
              <a:spcBef>
                <a:spcPts val="0"/>
              </a:spcBef>
              <a:spcAft>
                <a:spcPts val="0"/>
              </a:spcAft>
              <a:buClrTx/>
              <a:buSzPts val="900"/>
              <a:buFontTx/>
              <a:buNone/>
              <a:tabLst>
                <a:tab pos="630555" algn="l"/>
              </a:tabLst>
              <a:defRPr/>
            </a:pPr>
            <a:r>
              <a:rPr kumimoji="0" lang="fr-FR" sz="2200" b="1" i="0" u="none" strike="noStrike" kern="1200" cap="none" spc="0" normalizeH="0" baseline="0" noProof="0" dirty="0">
                <a:ln>
                  <a:noFill/>
                </a:ln>
                <a:solidFill>
                  <a:srgbClr val="92D050"/>
                </a:solidFill>
                <a:effectLst/>
                <a:uLnTx/>
                <a:uFillTx/>
                <a:latin typeface="Garamond" panose="02020404030301010803" pitchFamily="18" charset="0"/>
                <a:ea typeface="Verdana" pitchFamily="34" charset="0"/>
                <a:cs typeface="+mn-cs"/>
              </a:rPr>
              <a:t>RAPPEL : LES COMPETENCES DE LA CCP</a:t>
            </a:r>
          </a:p>
        </p:txBody>
      </p:sp>
      <p:sp>
        <p:nvSpPr>
          <p:cNvPr id="7" name="ZoneTexte 6">
            <a:extLst>
              <a:ext uri="{FF2B5EF4-FFF2-40B4-BE49-F238E27FC236}">
                <a16:creationId xmlns:a16="http://schemas.microsoft.com/office/drawing/2014/main" id="{4F1DCAD0-0CD6-D51C-377C-F56946631178}"/>
              </a:ext>
            </a:extLst>
          </p:cNvPr>
          <p:cNvSpPr txBox="1"/>
          <p:nvPr/>
        </p:nvSpPr>
        <p:spPr>
          <a:xfrm>
            <a:off x="3715648" y="1305685"/>
            <a:ext cx="4760699" cy="369332"/>
          </a:xfrm>
          <a:prstGeom prst="rect">
            <a:avLst/>
          </a:prstGeom>
          <a:noFill/>
        </p:spPr>
        <p:txBody>
          <a:bodyPr wrap="square" rtlCol="0">
            <a:spAutoFit/>
          </a:bodyPr>
          <a:lstStyle/>
          <a:p>
            <a:pPr algn="ctr"/>
            <a:r>
              <a:rPr lang="fr-FR" dirty="0">
                <a:solidFill>
                  <a:prstClr val="black"/>
                </a:solidFill>
                <a:latin typeface="Calibri"/>
              </a:rPr>
              <a:t>Demandes formulées par la collectivité</a:t>
            </a:r>
          </a:p>
        </p:txBody>
      </p:sp>
      <p:graphicFrame>
        <p:nvGraphicFramePr>
          <p:cNvPr id="3" name="Tableau 5">
            <a:extLst>
              <a:ext uri="{FF2B5EF4-FFF2-40B4-BE49-F238E27FC236}">
                <a16:creationId xmlns:a16="http://schemas.microsoft.com/office/drawing/2014/main" id="{18B59D7B-4017-AC29-7887-8F482935F94C}"/>
              </a:ext>
            </a:extLst>
          </p:cNvPr>
          <p:cNvGraphicFramePr>
            <a:graphicFrameLocks noGrp="1"/>
          </p:cNvGraphicFramePr>
          <p:nvPr>
            <p:extLst>
              <p:ext uri="{D42A27DB-BD31-4B8C-83A1-F6EECF244321}">
                <p14:modId xmlns:p14="http://schemas.microsoft.com/office/powerpoint/2010/main" val="2816449033"/>
              </p:ext>
            </p:extLst>
          </p:nvPr>
        </p:nvGraphicFramePr>
        <p:xfrm>
          <a:off x="1788075" y="2076892"/>
          <a:ext cx="8615848" cy="2668328"/>
        </p:xfrm>
        <a:graphic>
          <a:graphicData uri="http://schemas.openxmlformats.org/drawingml/2006/table">
            <a:tbl>
              <a:tblPr firstRow="1" bandRow="1">
                <a:tableStyleId>{775DCB02-9BB8-47FD-8907-85C794F793BA}</a:tableStyleId>
              </a:tblPr>
              <a:tblGrid>
                <a:gridCol w="8615848">
                  <a:extLst>
                    <a:ext uri="{9D8B030D-6E8A-4147-A177-3AD203B41FA5}">
                      <a16:colId xmlns:a16="http://schemas.microsoft.com/office/drawing/2014/main" val="942070745"/>
                    </a:ext>
                  </a:extLst>
                </a:gridCol>
              </a:tblGrid>
              <a:tr h="351815">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0" dirty="0">
                          <a:solidFill>
                            <a:schemeClr val="tx1"/>
                          </a:solidFill>
                        </a:rPr>
                        <a:t>Licenciement d’un agent investi d’un mandat syndical</a:t>
                      </a:r>
                      <a:endParaRPr kumimoji="0" lang="fr-FR" sz="1400" b="0" i="0" u="none" strike="noStrike" kern="1200" cap="none" spc="0" normalizeH="0" baseline="0" noProof="0" dirty="0">
                        <a:ln>
                          <a:noFill/>
                        </a:ln>
                        <a:solidFill>
                          <a:schemeClr val="tx1"/>
                        </a:solidFill>
                        <a:effectLst/>
                        <a:uLnTx/>
                        <a:uFillTx/>
                        <a:latin typeface="Garamond" panose="02020404030301010803" pitchFamily="18" charset="0"/>
                        <a:ea typeface="+mn-ea"/>
                        <a:cs typeface="+mn-cs"/>
                      </a:endParaRPr>
                    </a:p>
                  </a:txBody>
                  <a:tcPr>
                    <a:solidFill>
                      <a:schemeClr val="accent4">
                        <a:lumMod val="20000"/>
                        <a:lumOff val="80000"/>
                      </a:schemeClr>
                    </a:solidFill>
                  </a:tcPr>
                </a:tc>
                <a:extLst>
                  <a:ext uri="{0D108BD9-81ED-4DB2-BD59-A6C34878D82A}">
                    <a16:rowId xmlns:a16="http://schemas.microsoft.com/office/drawing/2014/main" val="1371434699"/>
                  </a:ext>
                </a:extLst>
              </a:tr>
              <a:tr h="35037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t>Licenciement dans l’intérêt du service</a:t>
                      </a:r>
                      <a:endParaRPr lang="fr-FR" sz="1400" dirty="0">
                        <a:latin typeface="Garamond" panose="02020404030301010803" pitchFamily="18" charset="0"/>
                      </a:endParaRPr>
                    </a:p>
                  </a:txBody>
                  <a:tcPr/>
                </a:tc>
                <a:extLst>
                  <a:ext uri="{0D108BD9-81ED-4DB2-BD59-A6C34878D82A}">
                    <a16:rowId xmlns:a16="http://schemas.microsoft.com/office/drawing/2014/main" val="1180317283"/>
                  </a:ext>
                </a:extLst>
              </a:tr>
              <a:tr h="35037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t>Licenciement pour inaptitude physique</a:t>
                      </a:r>
                      <a:endParaRPr lang="fr-FR" sz="1400" dirty="0">
                        <a:latin typeface="Garamond" panose="02020404030301010803" pitchFamily="18" charset="0"/>
                      </a:endParaRPr>
                    </a:p>
                  </a:txBody>
                  <a:tcPr/>
                </a:tc>
                <a:extLst>
                  <a:ext uri="{0D108BD9-81ED-4DB2-BD59-A6C34878D82A}">
                    <a16:rowId xmlns:a16="http://schemas.microsoft.com/office/drawing/2014/main" val="2528777245"/>
                  </a:ext>
                </a:extLst>
              </a:tr>
              <a:tr h="350374">
                <a:tc>
                  <a:txBody>
                    <a:bodyPr/>
                    <a:lstStyle/>
                    <a:p>
                      <a:pPr algn="just"/>
                      <a:r>
                        <a:rPr lang="fr-FR" sz="1400" dirty="0"/>
                        <a:t>Licenciement pour insuffisance professionnelle</a:t>
                      </a:r>
                      <a:endParaRPr lang="fr-FR" sz="1400" dirty="0">
                        <a:latin typeface="Garamond" panose="02020404030301010803" pitchFamily="18" charset="0"/>
                      </a:endParaRPr>
                    </a:p>
                  </a:txBody>
                  <a:tcPr/>
                </a:tc>
                <a:extLst>
                  <a:ext uri="{0D108BD9-81ED-4DB2-BD59-A6C34878D82A}">
                    <a16:rowId xmlns:a16="http://schemas.microsoft.com/office/drawing/2014/main" val="3978106701"/>
                  </a:ext>
                </a:extLst>
              </a:tr>
              <a:tr h="350374">
                <a:tc>
                  <a:txBody>
                    <a:bodyPr/>
                    <a:lstStyle/>
                    <a:p>
                      <a:pPr algn="just"/>
                      <a:r>
                        <a:rPr lang="fr-FR" sz="1400" dirty="0"/>
                        <a:t>Non renouvellement du contrat des personnes investies d’un mandat syndical</a:t>
                      </a:r>
                      <a:endParaRPr lang="fr-FR" sz="1400" dirty="0">
                        <a:latin typeface="Garamond" panose="02020404030301010803" pitchFamily="18" charset="0"/>
                      </a:endParaRPr>
                    </a:p>
                  </a:txBody>
                  <a:tcPr/>
                </a:tc>
                <a:extLst>
                  <a:ext uri="{0D108BD9-81ED-4DB2-BD59-A6C34878D82A}">
                    <a16:rowId xmlns:a16="http://schemas.microsoft.com/office/drawing/2014/main" val="2217451773"/>
                  </a:ext>
                </a:extLst>
              </a:tr>
              <a:tr h="3968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t>Refus de demande de congé de formation syndicale</a:t>
                      </a:r>
                      <a:endParaRPr lang="fr-FR" sz="1400" dirty="0">
                        <a:latin typeface="Garamond" panose="02020404030301010803" pitchFamily="18" charset="0"/>
                      </a:endParaRPr>
                    </a:p>
                  </a:txBody>
                  <a:tcPr/>
                </a:tc>
                <a:extLst>
                  <a:ext uri="{0D108BD9-81ED-4DB2-BD59-A6C34878D82A}">
                    <a16:rowId xmlns:a16="http://schemas.microsoft.com/office/drawing/2014/main" val="272723847"/>
                  </a:ext>
                </a:extLst>
              </a:tr>
              <a:tr h="3968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kern="1200" dirty="0"/>
                        <a:t>Conseil de Discipline pour les sanctions d’exclusion supérieure à 3 jours et licenciement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kern="1200" dirty="0"/>
                        <a:t>(Formation disciplinaire de la CCP)</a:t>
                      </a:r>
                      <a:endParaRPr lang="fr-FR" sz="1400" b="0" i="0" kern="1200" baseline="30000" dirty="0">
                        <a:solidFill>
                          <a:schemeClr val="dk1"/>
                        </a:solidFill>
                        <a:latin typeface="Garamond" panose="02020404030301010803" pitchFamily="18" charset="0"/>
                        <a:ea typeface="Verdana"/>
                      </a:endParaRPr>
                    </a:p>
                  </a:txBody>
                  <a:tcPr/>
                </a:tc>
                <a:extLst>
                  <a:ext uri="{0D108BD9-81ED-4DB2-BD59-A6C34878D82A}">
                    <a16:rowId xmlns:a16="http://schemas.microsoft.com/office/drawing/2014/main" val="562085056"/>
                  </a:ext>
                </a:extLst>
              </a:tr>
            </a:tbl>
          </a:graphicData>
        </a:graphic>
      </p:graphicFrame>
    </p:spTree>
    <p:extLst>
      <p:ext uri="{BB962C8B-B14F-4D97-AF65-F5344CB8AC3E}">
        <p14:creationId xmlns:p14="http://schemas.microsoft.com/office/powerpoint/2010/main" val="976001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A95DF80-247A-FEC8-CF13-7EA34D40DFD8}"/>
              </a:ext>
            </a:extLst>
          </p:cNvPr>
          <p:cNvSpPr>
            <a:spLocks noGrp="1"/>
          </p:cNvSpPr>
          <p:nvPr>
            <p:ph type="sldNum" sz="quarter" idx="12"/>
          </p:nvPr>
        </p:nvSpPr>
        <p:spPr/>
        <p:txBody>
          <a:bodyPr/>
          <a:lstStyle/>
          <a:p>
            <a:fld id="{FFC61400-75E0-47EA-9D3C-7E508FA81C51}" type="slidenum">
              <a:rPr lang="fr-FR" smtClean="0"/>
              <a:pPr/>
              <a:t>34</a:t>
            </a:fld>
            <a:endParaRPr lang="fr-FR" dirty="0"/>
          </a:p>
        </p:txBody>
      </p:sp>
      <p:sp>
        <p:nvSpPr>
          <p:cNvPr id="6" name="ZoneTexte 5">
            <a:extLst>
              <a:ext uri="{FF2B5EF4-FFF2-40B4-BE49-F238E27FC236}">
                <a16:creationId xmlns:a16="http://schemas.microsoft.com/office/drawing/2014/main" id="{BFD02F26-32B2-995A-0D56-4ED731A02AA5}"/>
              </a:ext>
            </a:extLst>
          </p:cNvPr>
          <p:cNvSpPr txBox="1"/>
          <p:nvPr/>
        </p:nvSpPr>
        <p:spPr>
          <a:xfrm>
            <a:off x="2287942" y="842256"/>
            <a:ext cx="7616113" cy="430887"/>
          </a:xfrm>
          <a:prstGeom prst="rect">
            <a:avLst/>
          </a:prstGeom>
          <a:noFill/>
        </p:spPr>
        <p:txBody>
          <a:bodyPr wrap="square">
            <a:spAutoFit/>
          </a:bodyPr>
          <a:lstStyle/>
          <a:p>
            <a:pPr marL="0" marR="652780" lvl="0" indent="0" algn="ctr" defTabSz="914400" rtl="0" eaLnBrk="1" fontAlgn="auto" latinLnBrk="0" hangingPunct="1">
              <a:lnSpc>
                <a:spcPct val="100000"/>
              </a:lnSpc>
              <a:spcBef>
                <a:spcPts val="0"/>
              </a:spcBef>
              <a:spcAft>
                <a:spcPts val="0"/>
              </a:spcAft>
              <a:buClrTx/>
              <a:buSzPts val="900"/>
              <a:buFontTx/>
              <a:buNone/>
              <a:tabLst>
                <a:tab pos="630555" algn="l"/>
              </a:tabLst>
              <a:defRPr/>
            </a:pPr>
            <a:r>
              <a:rPr kumimoji="0" lang="fr-FR" sz="2200" b="1" i="0" u="none" strike="noStrike" kern="1200" cap="none" spc="0" normalizeH="0" baseline="0" noProof="0" dirty="0">
                <a:ln>
                  <a:noFill/>
                </a:ln>
                <a:solidFill>
                  <a:srgbClr val="92D050"/>
                </a:solidFill>
                <a:effectLst/>
                <a:uLnTx/>
                <a:uFillTx/>
                <a:latin typeface="Garamond" panose="02020404030301010803" pitchFamily="18" charset="0"/>
                <a:ea typeface="Verdana" pitchFamily="34" charset="0"/>
                <a:cs typeface="+mn-cs"/>
              </a:rPr>
              <a:t>RAPPEL : LES COMPETENCES DE LA CCP</a:t>
            </a:r>
          </a:p>
        </p:txBody>
      </p:sp>
      <p:sp>
        <p:nvSpPr>
          <p:cNvPr id="7" name="ZoneTexte 6">
            <a:extLst>
              <a:ext uri="{FF2B5EF4-FFF2-40B4-BE49-F238E27FC236}">
                <a16:creationId xmlns:a16="http://schemas.microsoft.com/office/drawing/2014/main" id="{4F1DCAD0-0CD6-D51C-377C-F56946631178}"/>
              </a:ext>
            </a:extLst>
          </p:cNvPr>
          <p:cNvSpPr txBox="1"/>
          <p:nvPr/>
        </p:nvSpPr>
        <p:spPr>
          <a:xfrm>
            <a:off x="3715650" y="1273143"/>
            <a:ext cx="4760699" cy="369332"/>
          </a:xfrm>
          <a:prstGeom prst="rect">
            <a:avLst/>
          </a:prstGeom>
          <a:noFill/>
        </p:spPr>
        <p:txBody>
          <a:bodyPr wrap="square" rtlCol="0">
            <a:spAutoFit/>
          </a:bodyPr>
          <a:lstStyle/>
          <a:p>
            <a:pPr algn="ctr"/>
            <a:r>
              <a:rPr lang="fr-FR" dirty="0">
                <a:solidFill>
                  <a:prstClr val="black"/>
                </a:solidFill>
                <a:latin typeface="Calibri"/>
              </a:rPr>
              <a:t>Demandes formulées par l’agent</a:t>
            </a:r>
          </a:p>
        </p:txBody>
      </p:sp>
      <p:graphicFrame>
        <p:nvGraphicFramePr>
          <p:cNvPr id="3" name="Tableau 5">
            <a:extLst>
              <a:ext uri="{FF2B5EF4-FFF2-40B4-BE49-F238E27FC236}">
                <a16:creationId xmlns:a16="http://schemas.microsoft.com/office/drawing/2014/main" id="{18B59D7B-4017-AC29-7887-8F482935F94C}"/>
              </a:ext>
            </a:extLst>
          </p:cNvPr>
          <p:cNvGraphicFramePr>
            <a:graphicFrameLocks noGrp="1"/>
          </p:cNvGraphicFramePr>
          <p:nvPr>
            <p:extLst>
              <p:ext uri="{D42A27DB-BD31-4B8C-83A1-F6EECF244321}">
                <p14:modId xmlns:p14="http://schemas.microsoft.com/office/powerpoint/2010/main" val="3233160234"/>
              </p:ext>
            </p:extLst>
          </p:nvPr>
        </p:nvGraphicFramePr>
        <p:xfrm>
          <a:off x="1788075" y="2076892"/>
          <a:ext cx="8615848" cy="2547025"/>
        </p:xfrm>
        <a:graphic>
          <a:graphicData uri="http://schemas.openxmlformats.org/drawingml/2006/table">
            <a:tbl>
              <a:tblPr firstRow="1" bandRow="1">
                <a:tableStyleId>{775DCB02-9BB8-47FD-8907-85C794F793BA}</a:tableStyleId>
              </a:tblPr>
              <a:tblGrid>
                <a:gridCol w="8615848">
                  <a:extLst>
                    <a:ext uri="{9D8B030D-6E8A-4147-A177-3AD203B41FA5}">
                      <a16:colId xmlns:a16="http://schemas.microsoft.com/office/drawing/2014/main" val="942070745"/>
                    </a:ext>
                  </a:extLst>
                </a:gridCol>
              </a:tblGrid>
              <a:tr h="351815">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fr-FR" sz="1400" b="0" i="0" u="none" strike="noStrike" kern="1200" cap="none" spc="0" normalizeH="0" baseline="0" noProof="0" dirty="0">
                          <a:ln>
                            <a:noFill/>
                          </a:ln>
                          <a:solidFill>
                            <a:schemeClr val="tx1"/>
                          </a:solidFill>
                          <a:effectLst/>
                          <a:uLnTx/>
                          <a:uFillTx/>
                          <a:latin typeface="+mn-lt"/>
                          <a:ea typeface="+mn-ea"/>
                          <a:cs typeface="+mn-cs"/>
                        </a:rPr>
                        <a:t>Interruption du télétravail à l’initiative de la collectivité</a:t>
                      </a:r>
                    </a:p>
                  </a:txBody>
                  <a:tcPr>
                    <a:solidFill>
                      <a:schemeClr val="accent4">
                        <a:lumMod val="20000"/>
                        <a:lumOff val="80000"/>
                      </a:schemeClr>
                    </a:solidFill>
                  </a:tcPr>
                </a:tc>
                <a:extLst>
                  <a:ext uri="{0D108BD9-81ED-4DB2-BD59-A6C34878D82A}">
                    <a16:rowId xmlns:a16="http://schemas.microsoft.com/office/drawing/2014/main" val="1371434699"/>
                  </a:ext>
                </a:extLst>
              </a:tr>
              <a:tr h="35037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latin typeface="+mn-lt"/>
                        </a:rPr>
                        <a:t>Litiges dans les modalités d’exercice du temps partiel</a:t>
                      </a:r>
                    </a:p>
                  </a:txBody>
                  <a:tcPr/>
                </a:tc>
                <a:extLst>
                  <a:ext uri="{0D108BD9-81ED-4DB2-BD59-A6C34878D82A}">
                    <a16:rowId xmlns:a16="http://schemas.microsoft.com/office/drawing/2014/main" val="1180317283"/>
                  </a:ext>
                </a:extLst>
              </a:tr>
              <a:tr h="35037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latin typeface="+mn-lt"/>
                        </a:rPr>
                        <a:t>Refus d’autorisation de temps partiel</a:t>
                      </a:r>
                    </a:p>
                  </a:txBody>
                  <a:tcPr/>
                </a:tc>
                <a:extLst>
                  <a:ext uri="{0D108BD9-81ED-4DB2-BD59-A6C34878D82A}">
                    <a16:rowId xmlns:a16="http://schemas.microsoft.com/office/drawing/2014/main" val="2528777245"/>
                  </a:ext>
                </a:extLst>
              </a:tr>
              <a:tr h="350374">
                <a:tc>
                  <a:txBody>
                    <a:bodyPr/>
                    <a:lstStyle/>
                    <a:p>
                      <a:pPr algn="just"/>
                      <a:r>
                        <a:rPr lang="fr-FR" sz="1400" dirty="0">
                          <a:latin typeface="+mn-lt"/>
                        </a:rPr>
                        <a:t>Refus de demande de formation</a:t>
                      </a:r>
                    </a:p>
                  </a:txBody>
                  <a:tcPr/>
                </a:tc>
                <a:extLst>
                  <a:ext uri="{0D108BD9-81ED-4DB2-BD59-A6C34878D82A}">
                    <a16:rowId xmlns:a16="http://schemas.microsoft.com/office/drawing/2014/main" val="3978106701"/>
                  </a:ext>
                </a:extLst>
              </a:tr>
              <a:tr h="350374">
                <a:tc>
                  <a:txBody>
                    <a:bodyPr/>
                    <a:lstStyle/>
                    <a:p>
                      <a:pPr algn="just"/>
                      <a:r>
                        <a:rPr lang="fr-FR" sz="1400" dirty="0">
                          <a:latin typeface="+mn-lt"/>
                        </a:rPr>
                        <a:t>Refus de demande de formation au titre du CPF</a:t>
                      </a:r>
                    </a:p>
                  </a:txBody>
                  <a:tcPr/>
                </a:tc>
                <a:extLst>
                  <a:ext uri="{0D108BD9-81ED-4DB2-BD59-A6C34878D82A}">
                    <a16:rowId xmlns:a16="http://schemas.microsoft.com/office/drawing/2014/main" val="2217451773"/>
                  </a:ext>
                </a:extLst>
              </a:tr>
              <a:tr h="3968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latin typeface="+mn-lt"/>
                        </a:rPr>
                        <a:t>Refus de mise en place ou de renouvellement de télétravail</a:t>
                      </a:r>
                    </a:p>
                  </a:txBody>
                  <a:tcPr/>
                </a:tc>
                <a:extLst>
                  <a:ext uri="{0D108BD9-81ED-4DB2-BD59-A6C34878D82A}">
                    <a16:rowId xmlns:a16="http://schemas.microsoft.com/office/drawing/2014/main" val="272723847"/>
                  </a:ext>
                </a:extLst>
              </a:tr>
              <a:tr h="3968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latin typeface="+mn-lt"/>
                        </a:rPr>
                        <a:t>Révision de l’évaluation annuelle</a:t>
                      </a:r>
                    </a:p>
                  </a:txBody>
                  <a:tcPr/>
                </a:tc>
                <a:extLst>
                  <a:ext uri="{0D108BD9-81ED-4DB2-BD59-A6C34878D82A}">
                    <a16:rowId xmlns:a16="http://schemas.microsoft.com/office/drawing/2014/main" val="493569445"/>
                  </a:ext>
                </a:extLst>
              </a:tr>
            </a:tbl>
          </a:graphicData>
        </a:graphic>
      </p:graphicFrame>
    </p:spTree>
    <p:extLst>
      <p:ext uri="{BB962C8B-B14F-4D97-AF65-F5344CB8AC3E}">
        <p14:creationId xmlns:p14="http://schemas.microsoft.com/office/powerpoint/2010/main" val="3407740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A95DF80-247A-FEC8-CF13-7EA34D40DFD8}"/>
              </a:ext>
            </a:extLst>
          </p:cNvPr>
          <p:cNvSpPr>
            <a:spLocks noGrp="1"/>
          </p:cNvSpPr>
          <p:nvPr>
            <p:ph type="sldNum" sz="quarter" idx="12"/>
          </p:nvPr>
        </p:nvSpPr>
        <p:spPr/>
        <p:txBody>
          <a:bodyPr/>
          <a:lstStyle/>
          <a:p>
            <a:fld id="{FFC61400-75E0-47EA-9D3C-7E508FA81C51}" type="slidenum">
              <a:rPr lang="fr-FR" smtClean="0"/>
              <a:pPr/>
              <a:t>35</a:t>
            </a:fld>
            <a:endParaRPr lang="fr-FR" dirty="0"/>
          </a:p>
        </p:txBody>
      </p:sp>
      <p:sp>
        <p:nvSpPr>
          <p:cNvPr id="6" name="ZoneTexte 5">
            <a:extLst>
              <a:ext uri="{FF2B5EF4-FFF2-40B4-BE49-F238E27FC236}">
                <a16:creationId xmlns:a16="http://schemas.microsoft.com/office/drawing/2014/main" id="{BFD02F26-32B2-995A-0D56-4ED731A02AA5}"/>
              </a:ext>
            </a:extLst>
          </p:cNvPr>
          <p:cNvSpPr txBox="1"/>
          <p:nvPr/>
        </p:nvSpPr>
        <p:spPr>
          <a:xfrm>
            <a:off x="2287941" y="676886"/>
            <a:ext cx="7616113" cy="430887"/>
          </a:xfrm>
          <a:prstGeom prst="rect">
            <a:avLst/>
          </a:prstGeom>
          <a:noFill/>
        </p:spPr>
        <p:txBody>
          <a:bodyPr wrap="square">
            <a:spAutoFit/>
          </a:bodyPr>
          <a:lstStyle/>
          <a:p>
            <a:pPr marL="0" marR="652780" lvl="0" indent="0" algn="ctr" defTabSz="914400" rtl="0" eaLnBrk="1" fontAlgn="auto" latinLnBrk="0" hangingPunct="1">
              <a:lnSpc>
                <a:spcPct val="100000"/>
              </a:lnSpc>
              <a:spcBef>
                <a:spcPts val="0"/>
              </a:spcBef>
              <a:spcAft>
                <a:spcPts val="0"/>
              </a:spcAft>
              <a:buClrTx/>
              <a:buSzPts val="900"/>
              <a:buFontTx/>
              <a:buNone/>
              <a:tabLst>
                <a:tab pos="630555" algn="l"/>
              </a:tabLst>
              <a:defRPr/>
            </a:pPr>
            <a:r>
              <a:rPr kumimoji="0" lang="fr-FR" sz="2200" b="1" i="0" u="none" strike="noStrike" kern="1200" cap="none" spc="0" normalizeH="0" baseline="0" noProof="0" dirty="0">
                <a:ln>
                  <a:noFill/>
                </a:ln>
                <a:solidFill>
                  <a:srgbClr val="92D050"/>
                </a:solidFill>
                <a:effectLst/>
                <a:uLnTx/>
                <a:uFillTx/>
                <a:latin typeface="Garamond" panose="02020404030301010803" pitchFamily="18" charset="0"/>
                <a:ea typeface="Verdana" pitchFamily="34" charset="0"/>
                <a:cs typeface="+mn-cs"/>
              </a:rPr>
              <a:t>RAPPEL : LES COMPETENCES DU CST</a:t>
            </a:r>
          </a:p>
        </p:txBody>
      </p:sp>
      <p:graphicFrame>
        <p:nvGraphicFramePr>
          <p:cNvPr id="3" name="Tableau 5">
            <a:extLst>
              <a:ext uri="{FF2B5EF4-FFF2-40B4-BE49-F238E27FC236}">
                <a16:creationId xmlns:a16="http://schemas.microsoft.com/office/drawing/2014/main" id="{18B59D7B-4017-AC29-7887-8F482935F94C}"/>
              </a:ext>
            </a:extLst>
          </p:cNvPr>
          <p:cNvGraphicFramePr>
            <a:graphicFrameLocks noGrp="1"/>
          </p:cNvGraphicFramePr>
          <p:nvPr>
            <p:extLst>
              <p:ext uri="{D42A27DB-BD31-4B8C-83A1-F6EECF244321}">
                <p14:modId xmlns:p14="http://schemas.microsoft.com/office/powerpoint/2010/main" val="77187022"/>
              </p:ext>
            </p:extLst>
          </p:nvPr>
        </p:nvGraphicFramePr>
        <p:xfrm>
          <a:off x="1788073" y="1331509"/>
          <a:ext cx="8615848" cy="5306147"/>
        </p:xfrm>
        <a:graphic>
          <a:graphicData uri="http://schemas.openxmlformats.org/drawingml/2006/table">
            <a:tbl>
              <a:tblPr firstRow="1" bandRow="1">
                <a:tableStyleId>{775DCB02-9BB8-47FD-8907-85C794F793BA}</a:tableStyleId>
              </a:tblPr>
              <a:tblGrid>
                <a:gridCol w="8615848">
                  <a:extLst>
                    <a:ext uri="{9D8B030D-6E8A-4147-A177-3AD203B41FA5}">
                      <a16:colId xmlns:a16="http://schemas.microsoft.com/office/drawing/2014/main" val="942070745"/>
                    </a:ext>
                  </a:extLst>
                </a:gridCol>
              </a:tblGrid>
              <a:tr h="292901">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b="0" dirty="0">
                          <a:solidFill>
                            <a:schemeClr val="tx1"/>
                          </a:solidFill>
                          <a:latin typeface="+mn-lt"/>
                        </a:rPr>
                        <a:t>Aménagement du temps de travail</a:t>
                      </a:r>
                      <a:endParaRPr kumimoji="0" lang="fr-FR" sz="1200" b="0" i="0" u="none" strike="noStrike" kern="1200" cap="none" spc="0" normalizeH="0" baseline="0" noProof="0" dirty="0">
                        <a:ln>
                          <a:noFill/>
                        </a:ln>
                        <a:solidFill>
                          <a:schemeClr val="tx1"/>
                        </a:solidFill>
                        <a:effectLst/>
                        <a:uLnTx/>
                        <a:uFillTx/>
                        <a:latin typeface="+mn-lt"/>
                        <a:ea typeface="+mn-ea"/>
                        <a:cs typeface="+mn-cs"/>
                      </a:endParaRPr>
                    </a:p>
                  </a:txBody>
                  <a:tcPr>
                    <a:solidFill>
                      <a:schemeClr val="accent4">
                        <a:lumMod val="20000"/>
                        <a:lumOff val="80000"/>
                      </a:schemeClr>
                    </a:solidFill>
                  </a:tcPr>
                </a:tc>
                <a:extLst>
                  <a:ext uri="{0D108BD9-81ED-4DB2-BD59-A6C34878D82A}">
                    <a16:rowId xmlns:a16="http://schemas.microsoft.com/office/drawing/2014/main" val="1371434699"/>
                  </a:ext>
                </a:extLst>
              </a:tr>
              <a:tr h="35808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dirty="0">
                          <a:latin typeface="+mn-lt"/>
                        </a:rPr>
                        <a:t>Attribution des prestations d’action sociale</a:t>
                      </a:r>
                    </a:p>
                  </a:txBody>
                  <a:tcPr/>
                </a:tc>
                <a:extLst>
                  <a:ext uri="{0D108BD9-81ED-4DB2-BD59-A6C34878D82A}">
                    <a16:rowId xmlns:a16="http://schemas.microsoft.com/office/drawing/2014/main" val="1180317283"/>
                  </a:ext>
                </a:extLst>
              </a:tr>
              <a:tr h="35808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dirty="0">
                          <a:latin typeface="+mn-lt"/>
                        </a:rPr>
                        <a:t>Autorisations spéciales d’absence</a:t>
                      </a:r>
                    </a:p>
                  </a:txBody>
                  <a:tcPr/>
                </a:tc>
                <a:extLst>
                  <a:ext uri="{0D108BD9-81ED-4DB2-BD59-A6C34878D82A}">
                    <a16:rowId xmlns:a16="http://schemas.microsoft.com/office/drawing/2014/main" val="2528777245"/>
                  </a:ext>
                </a:extLst>
              </a:tr>
              <a:tr h="358089">
                <a:tc>
                  <a:txBody>
                    <a:bodyPr/>
                    <a:lstStyle/>
                    <a:p>
                      <a:pPr algn="just"/>
                      <a:r>
                        <a:rPr lang="fr-FR" sz="1200" dirty="0">
                          <a:latin typeface="+mn-lt"/>
                        </a:rPr>
                        <a:t>Charte informatique</a:t>
                      </a:r>
                    </a:p>
                  </a:txBody>
                  <a:tcPr/>
                </a:tc>
                <a:extLst>
                  <a:ext uri="{0D108BD9-81ED-4DB2-BD59-A6C34878D82A}">
                    <a16:rowId xmlns:a16="http://schemas.microsoft.com/office/drawing/2014/main" val="3978106701"/>
                  </a:ext>
                </a:extLst>
              </a:tr>
              <a:tr h="358089">
                <a:tc>
                  <a:txBody>
                    <a:bodyPr/>
                    <a:lstStyle/>
                    <a:p>
                      <a:pPr algn="just"/>
                      <a:r>
                        <a:rPr lang="fr-FR" sz="1200" dirty="0">
                          <a:latin typeface="+mn-lt"/>
                        </a:rPr>
                        <a:t>Compte Epargne Temps</a:t>
                      </a:r>
                    </a:p>
                  </a:txBody>
                  <a:tcPr/>
                </a:tc>
                <a:extLst>
                  <a:ext uri="{0D108BD9-81ED-4DB2-BD59-A6C34878D82A}">
                    <a16:rowId xmlns:a16="http://schemas.microsoft.com/office/drawing/2014/main" val="2217451773"/>
                  </a:ext>
                </a:extLst>
              </a:tr>
              <a:tr h="35808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dirty="0">
                          <a:latin typeface="+mn-lt"/>
                        </a:rPr>
                        <a:t>Création d’une commune nouvelle</a:t>
                      </a:r>
                    </a:p>
                  </a:txBody>
                  <a:tcPr/>
                </a:tc>
                <a:extLst>
                  <a:ext uri="{0D108BD9-81ED-4DB2-BD59-A6C34878D82A}">
                    <a16:rowId xmlns:a16="http://schemas.microsoft.com/office/drawing/2014/main" val="272723847"/>
                  </a:ext>
                </a:extLst>
              </a:tr>
              <a:tr h="358089">
                <a:tc>
                  <a:txBody>
                    <a:bodyPr/>
                    <a:lstStyle/>
                    <a:p>
                      <a:pPr algn="just"/>
                      <a:r>
                        <a:rPr lang="fr-FR" sz="1200" dirty="0">
                          <a:latin typeface="+mn-lt"/>
                        </a:rPr>
                        <a:t>Critères d’attribution du régime indemnitaire</a:t>
                      </a:r>
                    </a:p>
                  </a:txBody>
                  <a:tcPr/>
                </a:tc>
                <a:extLst>
                  <a:ext uri="{0D108BD9-81ED-4DB2-BD59-A6C34878D82A}">
                    <a16:rowId xmlns:a16="http://schemas.microsoft.com/office/drawing/2014/main" val="1521872246"/>
                  </a:ext>
                </a:extLst>
              </a:tr>
              <a:tr h="358089">
                <a:tc>
                  <a:txBody>
                    <a:bodyPr/>
                    <a:lstStyle/>
                    <a:p>
                      <a:pPr algn="just"/>
                      <a:r>
                        <a:rPr lang="fr-FR" sz="1200" dirty="0">
                          <a:latin typeface="+mn-lt"/>
                        </a:rPr>
                        <a:t>Critères de compte-rendu de l’entretien professionnel</a:t>
                      </a:r>
                    </a:p>
                  </a:txBody>
                  <a:tcPr/>
                </a:tc>
                <a:extLst>
                  <a:ext uri="{0D108BD9-81ED-4DB2-BD59-A6C34878D82A}">
                    <a16:rowId xmlns:a16="http://schemas.microsoft.com/office/drawing/2014/main" val="1920853875"/>
                  </a:ext>
                </a:extLst>
              </a:tr>
              <a:tr h="358089">
                <a:tc>
                  <a:txBody>
                    <a:bodyPr/>
                    <a:lstStyle/>
                    <a:p>
                      <a:pPr algn="just"/>
                      <a:r>
                        <a:rPr lang="fr-FR" sz="1200" dirty="0">
                          <a:latin typeface="+mn-lt"/>
                        </a:rPr>
                        <a:t>Délégation de service public</a:t>
                      </a:r>
                    </a:p>
                  </a:txBody>
                  <a:tcPr/>
                </a:tc>
                <a:extLst>
                  <a:ext uri="{0D108BD9-81ED-4DB2-BD59-A6C34878D82A}">
                    <a16:rowId xmlns:a16="http://schemas.microsoft.com/office/drawing/2014/main" val="2239650725"/>
                  </a:ext>
                </a:extLst>
              </a:tr>
              <a:tr h="358089">
                <a:tc>
                  <a:txBody>
                    <a:bodyPr/>
                    <a:lstStyle/>
                    <a:p>
                      <a:pPr algn="just"/>
                      <a:r>
                        <a:rPr lang="fr-FR" sz="1200" dirty="0">
                          <a:latin typeface="+mn-lt"/>
                        </a:rPr>
                        <a:t>Dérogation au plafond des heures supplémentaires</a:t>
                      </a:r>
                    </a:p>
                  </a:txBody>
                  <a:tcPr/>
                </a:tc>
                <a:extLst>
                  <a:ext uri="{0D108BD9-81ED-4DB2-BD59-A6C34878D82A}">
                    <a16:rowId xmlns:a16="http://schemas.microsoft.com/office/drawing/2014/main" val="1560882218"/>
                  </a:ext>
                </a:extLst>
              </a:tr>
              <a:tr h="358089">
                <a:tc>
                  <a:txBody>
                    <a:bodyPr/>
                    <a:lstStyle/>
                    <a:p>
                      <a:pPr algn="just"/>
                      <a:r>
                        <a:rPr lang="fr-FR" sz="1200" dirty="0">
                          <a:latin typeface="+mn-lt"/>
                        </a:rPr>
                        <a:t>Gestion en régie d’un service  public</a:t>
                      </a:r>
                    </a:p>
                  </a:txBody>
                  <a:tcPr/>
                </a:tc>
                <a:extLst>
                  <a:ext uri="{0D108BD9-81ED-4DB2-BD59-A6C34878D82A}">
                    <a16:rowId xmlns:a16="http://schemas.microsoft.com/office/drawing/2014/main" val="729653315"/>
                  </a:ext>
                </a:extLst>
              </a:tr>
              <a:tr h="358089">
                <a:tc>
                  <a:txBody>
                    <a:bodyPr/>
                    <a:lstStyle/>
                    <a:p>
                      <a:pPr algn="just"/>
                      <a:r>
                        <a:rPr lang="fr-FR" sz="1200" dirty="0">
                          <a:latin typeface="+mn-lt"/>
                        </a:rPr>
                        <a:t>Instauration du temps partiel</a:t>
                      </a:r>
                    </a:p>
                  </a:txBody>
                  <a:tcPr/>
                </a:tc>
                <a:extLst>
                  <a:ext uri="{0D108BD9-81ED-4DB2-BD59-A6C34878D82A}">
                    <a16:rowId xmlns:a16="http://schemas.microsoft.com/office/drawing/2014/main" val="3614157691"/>
                  </a:ext>
                </a:extLst>
              </a:tr>
              <a:tr h="358089">
                <a:tc>
                  <a:txBody>
                    <a:bodyPr/>
                    <a:lstStyle/>
                    <a:p>
                      <a:pPr algn="just"/>
                      <a:r>
                        <a:rPr lang="fr-FR" sz="1200" dirty="0">
                          <a:latin typeface="+mn-lt"/>
                        </a:rPr>
                        <a:t>Journée de solidarité</a:t>
                      </a:r>
                    </a:p>
                  </a:txBody>
                  <a:tcPr/>
                </a:tc>
                <a:extLst>
                  <a:ext uri="{0D108BD9-81ED-4DB2-BD59-A6C34878D82A}">
                    <a16:rowId xmlns:a16="http://schemas.microsoft.com/office/drawing/2014/main" val="2047030238"/>
                  </a:ext>
                </a:extLst>
              </a:tr>
              <a:tr h="358089">
                <a:tc>
                  <a:txBody>
                    <a:bodyPr/>
                    <a:lstStyle/>
                    <a:p>
                      <a:pPr algn="just"/>
                      <a:r>
                        <a:rPr lang="fr-FR" sz="1200" dirty="0">
                          <a:latin typeface="+mn-lt"/>
                        </a:rPr>
                        <a:t>Lignes directrices de gestion</a:t>
                      </a:r>
                    </a:p>
                  </a:txBody>
                  <a:tcPr/>
                </a:tc>
                <a:extLst>
                  <a:ext uri="{0D108BD9-81ED-4DB2-BD59-A6C34878D82A}">
                    <a16:rowId xmlns:a16="http://schemas.microsoft.com/office/drawing/2014/main" val="2959273041"/>
                  </a:ext>
                </a:extLst>
              </a:tr>
              <a:tr h="358089">
                <a:tc>
                  <a:txBody>
                    <a:bodyPr/>
                    <a:lstStyle/>
                    <a:p>
                      <a:pPr algn="just"/>
                      <a:r>
                        <a:rPr lang="fr-FR" sz="1200" dirty="0">
                          <a:latin typeface="+mn-lt"/>
                        </a:rPr>
                        <a:t>Mise en place d’astreintes</a:t>
                      </a:r>
                    </a:p>
                  </a:txBody>
                  <a:tcPr/>
                </a:tc>
                <a:extLst>
                  <a:ext uri="{0D108BD9-81ED-4DB2-BD59-A6C34878D82A}">
                    <a16:rowId xmlns:a16="http://schemas.microsoft.com/office/drawing/2014/main" val="2634841229"/>
                  </a:ext>
                </a:extLst>
              </a:tr>
            </a:tbl>
          </a:graphicData>
        </a:graphic>
      </p:graphicFrame>
    </p:spTree>
    <p:extLst>
      <p:ext uri="{BB962C8B-B14F-4D97-AF65-F5344CB8AC3E}">
        <p14:creationId xmlns:p14="http://schemas.microsoft.com/office/powerpoint/2010/main" val="1791128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A95DF80-247A-FEC8-CF13-7EA34D40DFD8}"/>
              </a:ext>
            </a:extLst>
          </p:cNvPr>
          <p:cNvSpPr>
            <a:spLocks noGrp="1"/>
          </p:cNvSpPr>
          <p:nvPr>
            <p:ph type="sldNum" sz="quarter" idx="12"/>
          </p:nvPr>
        </p:nvSpPr>
        <p:spPr/>
        <p:txBody>
          <a:bodyPr/>
          <a:lstStyle/>
          <a:p>
            <a:fld id="{FFC61400-75E0-47EA-9D3C-7E508FA81C51}" type="slidenum">
              <a:rPr lang="fr-FR" smtClean="0"/>
              <a:pPr/>
              <a:t>36</a:t>
            </a:fld>
            <a:endParaRPr lang="fr-FR" dirty="0"/>
          </a:p>
        </p:txBody>
      </p:sp>
      <p:graphicFrame>
        <p:nvGraphicFramePr>
          <p:cNvPr id="3" name="Tableau 5">
            <a:extLst>
              <a:ext uri="{FF2B5EF4-FFF2-40B4-BE49-F238E27FC236}">
                <a16:creationId xmlns:a16="http://schemas.microsoft.com/office/drawing/2014/main" id="{18B59D7B-4017-AC29-7887-8F482935F94C}"/>
              </a:ext>
            </a:extLst>
          </p:cNvPr>
          <p:cNvGraphicFramePr>
            <a:graphicFrameLocks noGrp="1"/>
          </p:cNvGraphicFramePr>
          <p:nvPr>
            <p:extLst>
              <p:ext uri="{D42A27DB-BD31-4B8C-83A1-F6EECF244321}">
                <p14:modId xmlns:p14="http://schemas.microsoft.com/office/powerpoint/2010/main" val="4216961947"/>
              </p:ext>
            </p:extLst>
          </p:nvPr>
        </p:nvGraphicFramePr>
        <p:xfrm>
          <a:off x="1788076" y="985023"/>
          <a:ext cx="8615848" cy="5652467"/>
        </p:xfrm>
        <a:graphic>
          <a:graphicData uri="http://schemas.openxmlformats.org/drawingml/2006/table">
            <a:tbl>
              <a:tblPr firstRow="1" bandRow="1">
                <a:tableStyleId>{775DCB02-9BB8-47FD-8907-85C794F793BA}</a:tableStyleId>
              </a:tblPr>
              <a:tblGrid>
                <a:gridCol w="8615848">
                  <a:extLst>
                    <a:ext uri="{9D8B030D-6E8A-4147-A177-3AD203B41FA5}">
                      <a16:colId xmlns:a16="http://schemas.microsoft.com/office/drawing/2014/main" val="942070745"/>
                    </a:ext>
                  </a:extLst>
                </a:gridCol>
              </a:tblGrid>
              <a:tr h="35037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b="0" dirty="0">
                          <a:solidFill>
                            <a:schemeClr val="tx1"/>
                          </a:solidFill>
                          <a:latin typeface="+mn-lt"/>
                        </a:rPr>
                        <a:t>Mise en place de permanences</a:t>
                      </a:r>
                    </a:p>
                  </a:txBody>
                  <a:tcPr>
                    <a:solidFill>
                      <a:schemeClr val="accent4">
                        <a:lumMod val="20000"/>
                        <a:lumOff val="80000"/>
                      </a:schemeClr>
                    </a:solidFill>
                  </a:tcPr>
                </a:tc>
                <a:extLst>
                  <a:ext uri="{0D108BD9-81ED-4DB2-BD59-A6C34878D82A}">
                    <a16:rowId xmlns:a16="http://schemas.microsoft.com/office/drawing/2014/main" val="1180317283"/>
                  </a:ext>
                </a:extLst>
              </a:tr>
              <a:tr h="35037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dirty="0">
                          <a:latin typeface="+mn-lt"/>
                        </a:rPr>
                        <a:t>Modification de durée hebdomadaire de service</a:t>
                      </a:r>
                    </a:p>
                  </a:txBody>
                  <a:tcPr/>
                </a:tc>
                <a:extLst>
                  <a:ext uri="{0D108BD9-81ED-4DB2-BD59-A6C34878D82A}">
                    <a16:rowId xmlns:a16="http://schemas.microsoft.com/office/drawing/2014/main" val="2528777245"/>
                  </a:ext>
                </a:extLst>
              </a:tr>
              <a:tr h="350374">
                <a:tc>
                  <a:txBody>
                    <a:bodyPr/>
                    <a:lstStyle/>
                    <a:p>
                      <a:pPr algn="just"/>
                      <a:r>
                        <a:rPr lang="fr-FR" sz="1200" dirty="0">
                          <a:latin typeface="+mn-lt"/>
                        </a:rPr>
                        <a:t>Mutualisation de services</a:t>
                      </a:r>
                    </a:p>
                  </a:txBody>
                  <a:tcPr/>
                </a:tc>
                <a:extLst>
                  <a:ext uri="{0D108BD9-81ED-4DB2-BD59-A6C34878D82A}">
                    <a16:rowId xmlns:a16="http://schemas.microsoft.com/office/drawing/2014/main" val="3978106701"/>
                  </a:ext>
                </a:extLst>
              </a:tr>
              <a:tr h="350374">
                <a:tc>
                  <a:txBody>
                    <a:bodyPr/>
                    <a:lstStyle/>
                    <a:p>
                      <a:pPr algn="just"/>
                      <a:r>
                        <a:rPr lang="fr-FR" sz="1200" dirty="0">
                          <a:latin typeface="+mn-lt"/>
                        </a:rPr>
                        <a:t>Plan de continuité d’activité</a:t>
                      </a:r>
                    </a:p>
                  </a:txBody>
                  <a:tcPr/>
                </a:tc>
                <a:extLst>
                  <a:ext uri="{0D108BD9-81ED-4DB2-BD59-A6C34878D82A}">
                    <a16:rowId xmlns:a16="http://schemas.microsoft.com/office/drawing/2014/main" val="2217451773"/>
                  </a:ext>
                </a:extLst>
              </a:tr>
              <a:tr h="3968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dirty="0">
                          <a:latin typeface="+mn-lt"/>
                        </a:rPr>
                        <a:t>Plan de formation</a:t>
                      </a:r>
                    </a:p>
                  </a:txBody>
                  <a:tcPr/>
                </a:tc>
                <a:extLst>
                  <a:ext uri="{0D108BD9-81ED-4DB2-BD59-A6C34878D82A}">
                    <a16:rowId xmlns:a16="http://schemas.microsoft.com/office/drawing/2014/main" val="272723847"/>
                  </a:ext>
                </a:extLst>
              </a:tr>
              <a:tr h="350374">
                <a:tc>
                  <a:txBody>
                    <a:bodyPr/>
                    <a:lstStyle/>
                    <a:p>
                      <a:pPr algn="just"/>
                      <a:r>
                        <a:rPr lang="fr-FR" sz="1200" dirty="0">
                          <a:latin typeface="+mn-lt"/>
                        </a:rPr>
                        <a:t>Projet d’introduction de nouvelles technologies</a:t>
                      </a:r>
                    </a:p>
                  </a:txBody>
                  <a:tcPr/>
                </a:tc>
                <a:extLst>
                  <a:ext uri="{0D108BD9-81ED-4DB2-BD59-A6C34878D82A}">
                    <a16:rowId xmlns:a16="http://schemas.microsoft.com/office/drawing/2014/main" val="1521872246"/>
                  </a:ext>
                </a:extLst>
              </a:tr>
              <a:tr h="350374">
                <a:tc>
                  <a:txBody>
                    <a:bodyPr/>
                    <a:lstStyle/>
                    <a:p>
                      <a:pPr algn="just"/>
                      <a:r>
                        <a:rPr lang="fr-FR" sz="1200" dirty="0">
                          <a:latin typeface="+mn-lt"/>
                        </a:rPr>
                        <a:t>Protection sociale complémentaire</a:t>
                      </a:r>
                    </a:p>
                  </a:txBody>
                  <a:tcPr/>
                </a:tc>
                <a:extLst>
                  <a:ext uri="{0D108BD9-81ED-4DB2-BD59-A6C34878D82A}">
                    <a16:rowId xmlns:a16="http://schemas.microsoft.com/office/drawing/2014/main" val="1920853875"/>
                  </a:ext>
                </a:extLst>
              </a:tr>
              <a:tr h="350374">
                <a:tc>
                  <a:txBody>
                    <a:bodyPr/>
                    <a:lstStyle/>
                    <a:p>
                      <a:pPr algn="just"/>
                      <a:r>
                        <a:rPr lang="fr-FR" sz="1200" dirty="0">
                          <a:latin typeface="+mn-lt"/>
                        </a:rPr>
                        <a:t>Ratios d’avancement de grade</a:t>
                      </a:r>
                    </a:p>
                  </a:txBody>
                  <a:tcPr/>
                </a:tc>
                <a:extLst>
                  <a:ext uri="{0D108BD9-81ED-4DB2-BD59-A6C34878D82A}">
                    <a16:rowId xmlns:a16="http://schemas.microsoft.com/office/drawing/2014/main" val="2239650725"/>
                  </a:ext>
                </a:extLst>
              </a:tr>
              <a:tr h="350374">
                <a:tc>
                  <a:txBody>
                    <a:bodyPr/>
                    <a:lstStyle/>
                    <a:p>
                      <a:pPr algn="just"/>
                      <a:r>
                        <a:rPr lang="fr-FR" sz="1200" dirty="0">
                          <a:latin typeface="+mn-lt"/>
                        </a:rPr>
                        <a:t>Règlement de formation</a:t>
                      </a:r>
                    </a:p>
                  </a:txBody>
                  <a:tcPr/>
                </a:tc>
                <a:extLst>
                  <a:ext uri="{0D108BD9-81ED-4DB2-BD59-A6C34878D82A}">
                    <a16:rowId xmlns:a16="http://schemas.microsoft.com/office/drawing/2014/main" val="1560882218"/>
                  </a:ext>
                </a:extLst>
              </a:tr>
              <a:tr h="350374">
                <a:tc>
                  <a:txBody>
                    <a:bodyPr/>
                    <a:lstStyle/>
                    <a:p>
                      <a:pPr algn="just"/>
                      <a:r>
                        <a:rPr lang="fr-FR" sz="1200" dirty="0">
                          <a:latin typeface="+mn-lt"/>
                        </a:rPr>
                        <a:t>Règlement intérieur</a:t>
                      </a:r>
                    </a:p>
                  </a:txBody>
                  <a:tcPr/>
                </a:tc>
                <a:extLst>
                  <a:ext uri="{0D108BD9-81ED-4DB2-BD59-A6C34878D82A}">
                    <a16:rowId xmlns:a16="http://schemas.microsoft.com/office/drawing/2014/main" val="729653315"/>
                  </a:ext>
                </a:extLst>
              </a:tr>
              <a:tr h="350374">
                <a:tc>
                  <a:txBody>
                    <a:bodyPr/>
                    <a:lstStyle/>
                    <a:p>
                      <a:pPr algn="just"/>
                      <a:r>
                        <a:rPr lang="fr-FR" sz="1200" dirty="0">
                          <a:latin typeface="+mn-lt"/>
                        </a:rPr>
                        <a:t>Réorganisation des services : modification de l’organigramme</a:t>
                      </a:r>
                    </a:p>
                  </a:txBody>
                  <a:tcPr/>
                </a:tc>
                <a:extLst>
                  <a:ext uri="{0D108BD9-81ED-4DB2-BD59-A6C34878D82A}">
                    <a16:rowId xmlns:a16="http://schemas.microsoft.com/office/drawing/2014/main" val="3614157691"/>
                  </a:ext>
                </a:extLst>
              </a:tr>
              <a:tr h="350374">
                <a:tc>
                  <a:txBody>
                    <a:bodyPr/>
                    <a:lstStyle/>
                    <a:p>
                      <a:pPr algn="just"/>
                      <a:r>
                        <a:rPr lang="fr-FR" sz="1200" dirty="0">
                          <a:latin typeface="+mn-lt"/>
                        </a:rPr>
                        <a:t>Reprise d’une activité privée par un employeur public</a:t>
                      </a:r>
                    </a:p>
                  </a:txBody>
                  <a:tcPr/>
                </a:tc>
                <a:extLst>
                  <a:ext uri="{0D108BD9-81ED-4DB2-BD59-A6C34878D82A}">
                    <a16:rowId xmlns:a16="http://schemas.microsoft.com/office/drawing/2014/main" val="2047030238"/>
                  </a:ext>
                </a:extLst>
              </a:tr>
              <a:tr h="350374">
                <a:tc>
                  <a:txBody>
                    <a:bodyPr/>
                    <a:lstStyle/>
                    <a:p>
                      <a:pPr algn="just"/>
                      <a:r>
                        <a:rPr lang="fr-FR" sz="1200" dirty="0">
                          <a:latin typeface="+mn-lt"/>
                        </a:rPr>
                        <a:t>Reprise d’une activité publique par une entité privée</a:t>
                      </a:r>
                    </a:p>
                  </a:txBody>
                  <a:tcPr/>
                </a:tc>
                <a:extLst>
                  <a:ext uri="{0D108BD9-81ED-4DB2-BD59-A6C34878D82A}">
                    <a16:rowId xmlns:a16="http://schemas.microsoft.com/office/drawing/2014/main" val="2959273041"/>
                  </a:ext>
                </a:extLst>
              </a:tr>
              <a:tr h="350374">
                <a:tc>
                  <a:txBody>
                    <a:bodyPr/>
                    <a:lstStyle/>
                    <a:p>
                      <a:pPr algn="just"/>
                      <a:r>
                        <a:rPr lang="fr-FR" sz="1200" dirty="0">
                          <a:latin typeface="+mn-lt"/>
                        </a:rPr>
                        <a:t>Restitution de compétences</a:t>
                      </a:r>
                    </a:p>
                  </a:txBody>
                  <a:tcPr/>
                </a:tc>
                <a:extLst>
                  <a:ext uri="{0D108BD9-81ED-4DB2-BD59-A6C34878D82A}">
                    <a16:rowId xmlns:a16="http://schemas.microsoft.com/office/drawing/2014/main" val="1185171915"/>
                  </a:ext>
                </a:extLst>
              </a:tr>
              <a:tr h="350374">
                <a:tc>
                  <a:txBody>
                    <a:bodyPr/>
                    <a:lstStyle/>
                    <a:p>
                      <a:pPr algn="just"/>
                      <a:r>
                        <a:rPr lang="fr-FR" sz="1200" dirty="0">
                          <a:latin typeface="+mn-lt"/>
                        </a:rPr>
                        <a:t>Suppression de poste</a:t>
                      </a:r>
                    </a:p>
                  </a:txBody>
                  <a:tcPr/>
                </a:tc>
                <a:extLst>
                  <a:ext uri="{0D108BD9-81ED-4DB2-BD59-A6C34878D82A}">
                    <a16:rowId xmlns:a16="http://schemas.microsoft.com/office/drawing/2014/main" val="1556449801"/>
                  </a:ext>
                </a:extLst>
              </a:tr>
              <a:tr h="350374">
                <a:tc>
                  <a:txBody>
                    <a:bodyPr/>
                    <a:lstStyle/>
                    <a:p>
                      <a:pPr algn="just"/>
                      <a:r>
                        <a:rPr lang="fr-FR" sz="1200" dirty="0">
                          <a:latin typeface="+mn-lt"/>
                        </a:rPr>
                        <a:t>Transfert de compétences et de personnel</a:t>
                      </a:r>
                    </a:p>
                  </a:txBody>
                  <a:tcPr/>
                </a:tc>
                <a:extLst>
                  <a:ext uri="{0D108BD9-81ED-4DB2-BD59-A6C34878D82A}">
                    <a16:rowId xmlns:a16="http://schemas.microsoft.com/office/drawing/2014/main" val="2514632518"/>
                  </a:ext>
                </a:extLst>
              </a:tr>
            </a:tbl>
          </a:graphicData>
        </a:graphic>
      </p:graphicFrame>
    </p:spTree>
    <p:extLst>
      <p:ext uri="{BB962C8B-B14F-4D97-AF65-F5344CB8AC3E}">
        <p14:creationId xmlns:p14="http://schemas.microsoft.com/office/powerpoint/2010/main" val="2511763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A95DF80-247A-FEC8-CF13-7EA34D40DFD8}"/>
              </a:ext>
            </a:extLst>
          </p:cNvPr>
          <p:cNvSpPr>
            <a:spLocks noGrp="1"/>
          </p:cNvSpPr>
          <p:nvPr>
            <p:ph type="sldNum" sz="quarter" idx="12"/>
          </p:nvPr>
        </p:nvSpPr>
        <p:spPr/>
        <p:txBody>
          <a:bodyPr/>
          <a:lstStyle/>
          <a:p>
            <a:fld id="{FFC61400-75E0-47EA-9D3C-7E508FA81C51}" type="slidenum">
              <a:rPr lang="fr-FR" smtClean="0"/>
              <a:pPr/>
              <a:t>37</a:t>
            </a:fld>
            <a:endParaRPr lang="fr-FR" dirty="0"/>
          </a:p>
        </p:txBody>
      </p:sp>
      <p:sp>
        <p:nvSpPr>
          <p:cNvPr id="6" name="ZoneTexte 5">
            <a:extLst>
              <a:ext uri="{FF2B5EF4-FFF2-40B4-BE49-F238E27FC236}">
                <a16:creationId xmlns:a16="http://schemas.microsoft.com/office/drawing/2014/main" id="{BFD02F26-32B2-995A-0D56-4ED731A02AA5}"/>
              </a:ext>
            </a:extLst>
          </p:cNvPr>
          <p:cNvSpPr txBox="1"/>
          <p:nvPr/>
        </p:nvSpPr>
        <p:spPr>
          <a:xfrm>
            <a:off x="690665" y="894622"/>
            <a:ext cx="11303540" cy="430887"/>
          </a:xfrm>
          <a:prstGeom prst="rect">
            <a:avLst/>
          </a:prstGeom>
          <a:noFill/>
        </p:spPr>
        <p:txBody>
          <a:bodyPr wrap="square">
            <a:spAutoFit/>
          </a:bodyPr>
          <a:lstStyle/>
          <a:p>
            <a:pPr marL="0" marR="652780" lvl="0" indent="0" algn="ctr" defTabSz="914400" rtl="0" eaLnBrk="1" fontAlgn="auto" latinLnBrk="0" hangingPunct="1">
              <a:lnSpc>
                <a:spcPct val="100000"/>
              </a:lnSpc>
              <a:spcBef>
                <a:spcPts val="0"/>
              </a:spcBef>
              <a:spcAft>
                <a:spcPts val="0"/>
              </a:spcAft>
              <a:buClrTx/>
              <a:buSzPts val="900"/>
              <a:buFontTx/>
              <a:buNone/>
              <a:tabLst>
                <a:tab pos="630555" algn="l"/>
              </a:tabLst>
              <a:defRPr/>
            </a:pPr>
            <a:r>
              <a:rPr kumimoji="0" lang="fr-FR" sz="2200" b="1" i="0" u="none" strike="noStrike" kern="1200" cap="none" spc="0" normalizeH="0" baseline="0" noProof="0" dirty="0">
                <a:ln>
                  <a:noFill/>
                </a:ln>
                <a:solidFill>
                  <a:srgbClr val="92D050"/>
                </a:solidFill>
                <a:effectLst/>
                <a:uLnTx/>
                <a:uFillTx/>
                <a:latin typeface="Garamond" panose="02020404030301010803" pitchFamily="18" charset="0"/>
                <a:ea typeface="Verdana" pitchFamily="34" charset="0"/>
                <a:cs typeface="+mn-cs"/>
              </a:rPr>
              <a:t>RAPPEL : LES COMPETENCES DU CST – FORMATION SPECIALISEE</a:t>
            </a:r>
          </a:p>
        </p:txBody>
      </p:sp>
      <p:graphicFrame>
        <p:nvGraphicFramePr>
          <p:cNvPr id="3" name="Tableau 5">
            <a:extLst>
              <a:ext uri="{FF2B5EF4-FFF2-40B4-BE49-F238E27FC236}">
                <a16:creationId xmlns:a16="http://schemas.microsoft.com/office/drawing/2014/main" id="{18B59D7B-4017-AC29-7887-8F482935F94C}"/>
              </a:ext>
            </a:extLst>
          </p:cNvPr>
          <p:cNvGraphicFramePr>
            <a:graphicFrameLocks noGrp="1"/>
          </p:cNvGraphicFramePr>
          <p:nvPr>
            <p:extLst>
              <p:ext uri="{D42A27DB-BD31-4B8C-83A1-F6EECF244321}">
                <p14:modId xmlns:p14="http://schemas.microsoft.com/office/powerpoint/2010/main" val="3820619598"/>
              </p:ext>
            </p:extLst>
          </p:nvPr>
        </p:nvGraphicFramePr>
        <p:xfrm>
          <a:off x="1788076" y="1681705"/>
          <a:ext cx="8615848" cy="4589969"/>
        </p:xfrm>
        <a:graphic>
          <a:graphicData uri="http://schemas.openxmlformats.org/drawingml/2006/table">
            <a:tbl>
              <a:tblPr firstRow="1" bandRow="1">
                <a:tableStyleId>{775DCB02-9BB8-47FD-8907-85C794F793BA}</a:tableStyleId>
              </a:tblPr>
              <a:tblGrid>
                <a:gridCol w="8615848">
                  <a:extLst>
                    <a:ext uri="{9D8B030D-6E8A-4147-A177-3AD203B41FA5}">
                      <a16:colId xmlns:a16="http://schemas.microsoft.com/office/drawing/2014/main" val="942070745"/>
                    </a:ext>
                  </a:extLst>
                </a:gridCol>
              </a:tblGrid>
              <a:tr h="292901">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b="0" i="0" dirty="0">
                          <a:solidFill>
                            <a:schemeClr val="tx1"/>
                          </a:solidFill>
                          <a:latin typeface="+mn-lt"/>
                        </a:rPr>
                        <a:t>Accueil d’un apprenti</a:t>
                      </a:r>
                      <a:endParaRPr kumimoji="0" lang="fr-FR" sz="1200" b="0" i="0" u="none" strike="noStrike" kern="1200" cap="none" spc="0" normalizeH="0" baseline="0" noProof="0" dirty="0">
                        <a:ln>
                          <a:noFill/>
                        </a:ln>
                        <a:solidFill>
                          <a:schemeClr val="tx1"/>
                        </a:solidFill>
                        <a:effectLst/>
                        <a:uLnTx/>
                        <a:uFillTx/>
                        <a:latin typeface="+mn-lt"/>
                        <a:ea typeface="+mn-ea"/>
                        <a:cs typeface="+mn-cs"/>
                      </a:endParaRPr>
                    </a:p>
                  </a:txBody>
                  <a:tcPr>
                    <a:solidFill>
                      <a:schemeClr val="accent4">
                        <a:lumMod val="20000"/>
                        <a:lumOff val="80000"/>
                      </a:schemeClr>
                    </a:solidFill>
                  </a:tcPr>
                </a:tc>
                <a:extLst>
                  <a:ext uri="{0D108BD9-81ED-4DB2-BD59-A6C34878D82A}">
                    <a16:rowId xmlns:a16="http://schemas.microsoft.com/office/drawing/2014/main" val="1371434699"/>
                  </a:ext>
                </a:extLst>
              </a:tr>
              <a:tr h="35808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dirty="0">
                          <a:latin typeface="+mn-lt"/>
                        </a:rPr>
                        <a:t>Cas de mise en œuvre du droit de retrait</a:t>
                      </a:r>
                    </a:p>
                  </a:txBody>
                  <a:tcPr/>
                </a:tc>
                <a:extLst>
                  <a:ext uri="{0D108BD9-81ED-4DB2-BD59-A6C34878D82A}">
                    <a16:rowId xmlns:a16="http://schemas.microsoft.com/office/drawing/2014/main" val="1180317283"/>
                  </a:ext>
                </a:extLst>
              </a:tr>
              <a:tr h="35808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dirty="0">
                          <a:latin typeface="+mn-lt"/>
                        </a:rPr>
                        <a:t>Désignation d’un agent chargé de la fonction d’inspection (ACFI) et conventions de mise à disposition de l’ACFI</a:t>
                      </a:r>
                    </a:p>
                  </a:txBody>
                  <a:tcPr/>
                </a:tc>
                <a:extLst>
                  <a:ext uri="{0D108BD9-81ED-4DB2-BD59-A6C34878D82A}">
                    <a16:rowId xmlns:a16="http://schemas.microsoft.com/office/drawing/2014/main" val="2528777245"/>
                  </a:ext>
                </a:extLst>
              </a:tr>
              <a:tr h="358089">
                <a:tc>
                  <a:txBody>
                    <a:bodyPr/>
                    <a:lstStyle/>
                    <a:p>
                      <a:pPr algn="just"/>
                      <a:r>
                        <a:rPr lang="fr-FR" sz="1200" dirty="0">
                          <a:latin typeface="+mn-lt"/>
                        </a:rPr>
                        <a:t>Désignation d’un assistant ou conseiller de prévention (AP/CP).</a:t>
                      </a:r>
                    </a:p>
                  </a:txBody>
                  <a:tcPr/>
                </a:tc>
                <a:extLst>
                  <a:ext uri="{0D108BD9-81ED-4DB2-BD59-A6C34878D82A}">
                    <a16:rowId xmlns:a16="http://schemas.microsoft.com/office/drawing/2014/main" val="3978106701"/>
                  </a:ext>
                </a:extLst>
              </a:tr>
              <a:tr h="358089">
                <a:tc>
                  <a:txBody>
                    <a:bodyPr/>
                    <a:lstStyle/>
                    <a:p>
                      <a:pPr algn="just"/>
                      <a:r>
                        <a:rPr lang="fr-FR" sz="1200" dirty="0">
                          <a:latin typeface="+mn-lt"/>
                        </a:rPr>
                        <a:t>Dispositif de signalement des actes de violence, de discrimination, de harcèlement et d’agissements sexistes</a:t>
                      </a:r>
                    </a:p>
                  </a:txBody>
                  <a:tcPr/>
                </a:tc>
                <a:extLst>
                  <a:ext uri="{0D108BD9-81ED-4DB2-BD59-A6C34878D82A}">
                    <a16:rowId xmlns:a16="http://schemas.microsoft.com/office/drawing/2014/main" val="2217451773"/>
                  </a:ext>
                </a:extLst>
              </a:tr>
              <a:tr h="35808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dirty="0">
                          <a:latin typeface="+mn-lt"/>
                        </a:rPr>
                        <a:t>Document Unique d’évaluation des risques professionnels</a:t>
                      </a:r>
                    </a:p>
                  </a:txBody>
                  <a:tcPr/>
                </a:tc>
                <a:extLst>
                  <a:ext uri="{0D108BD9-81ED-4DB2-BD59-A6C34878D82A}">
                    <a16:rowId xmlns:a16="http://schemas.microsoft.com/office/drawing/2014/main" val="272723847"/>
                  </a:ext>
                </a:extLst>
              </a:tr>
              <a:tr h="358089">
                <a:tc>
                  <a:txBody>
                    <a:bodyPr/>
                    <a:lstStyle/>
                    <a:p>
                      <a:pPr algn="just"/>
                      <a:r>
                        <a:rPr lang="fr-FR" sz="1200" dirty="0">
                          <a:latin typeface="+mn-lt"/>
                        </a:rPr>
                        <a:t>Eléments consignés dans le registre santé et sécurité au travail</a:t>
                      </a:r>
                    </a:p>
                  </a:txBody>
                  <a:tcPr/>
                </a:tc>
                <a:extLst>
                  <a:ext uri="{0D108BD9-81ED-4DB2-BD59-A6C34878D82A}">
                    <a16:rowId xmlns:a16="http://schemas.microsoft.com/office/drawing/2014/main" val="1521872246"/>
                  </a:ext>
                </a:extLst>
              </a:tr>
              <a:tr h="358089">
                <a:tc>
                  <a:txBody>
                    <a:bodyPr/>
                    <a:lstStyle/>
                    <a:p>
                      <a:pPr algn="just"/>
                      <a:r>
                        <a:rPr lang="fr-FR" sz="1200" dirty="0">
                          <a:latin typeface="+mn-lt"/>
                        </a:rPr>
                        <a:t>Mesures prises en vue de faciliter la mise, la remise, le maintien au travail, ou le reclassement d’agents</a:t>
                      </a:r>
                    </a:p>
                  </a:txBody>
                  <a:tcPr/>
                </a:tc>
                <a:extLst>
                  <a:ext uri="{0D108BD9-81ED-4DB2-BD59-A6C34878D82A}">
                    <a16:rowId xmlns:a16="http://schemas.microsoft.com/office/drawing/2014/main" val="1920853875"/>
                  </a:ext>
                </a:extLst>
              </a:tr>
              <a:tr h="358089">
                <a:tc>
                  <a:txBody>
                    <a:bodyPr/>
                    <a:lstStyle/>
                    <a:p>
                      <a:pPr algn="just"/>
                      <a:r>
                        <a:rPr lang="fr-FR" sz="1200" dirty="0">
                          <a:latin typeface="+mn-lt"/>
                        </a:rPr>
                        <a:t>Projets d’actions en matière de prévention ou mise en place d’une démarche de prévention</a:t>
                      </a:r>
                    </a:p>
                  </a:txBody>
                  <a:tcPr/>
                </a:tc>
                <a:extLst>
                  <a:ext uri="{0D108BD9-81ED-4DB2-BD59-A6C34878D82A}">
                    <a16:rowId xmlns:a16="http://schemas.microsoft.com/office/drawing/2014/main" val="2239650725"/>
                  </a:ext>
                </a:extLst>
              </a:tr>
              <a:tr h="358089">
                <a:tc>
                  <a:txBody>
                    <a:bodyPr/>
                    <a:lstStyle/>
                    <a:p>
                      <a:pPr algn="just"/>
                      <a:r>
                        <a:rPr lang="fr-FR" sz="1200" dirty="0">
                          <a:latin typeface="+mn-lt"/>
                        </a:rPr>
                        <a:t>Projets de conception, d’aménagement de locaux, et de choix des équipements de travail</a:t>
                      </a:r>
                    </a:p>
                  </a:txBody>
                  <a:tcPr/>
                </a:tc>
                <a:extLst>
                  <a:ext uri="{0D108BD9-81ED-4DB2-BD59-A6C34878D82A}">
                    <a16:rowId xmlns:a16="http://schemas.microsoft.com/office/drawing/2014/main" val="1560882218"/>
                  </a:ext>
                </a:extLst>
              </a:tr>
              <a:tr h="358089">
                <a:tc>
                  <a:txBody>
                    <a:bodyPr/>
                    <a:lstStyle/>
                    <a:p>
                      <a:pPr algn="just"/>
                      <a:r>
                        <a:rPr lang="fr-FR" sz="1200" dirty="0">
                          <a:latin typeface="+mn-lt"/>
                        </a:rPr>
                        <a:t>Règlement et consignes en matière d’hygiène, de sécurité et de conditions de travail</a:t>
                      </a:r>
                    </a:p>
                  </a:txBody>
                  <a:tcPr/>
                </a:tc>
                <a:extLst>
                  <a:ext uri="{0D108BD9-81ED-4DB2-BD59-A6C34878D82A}">
                    <a16:rowId xmlns:a16="http://schemas.microsoft.com/office/drawing/2014/main" val="729653315"/>
                  </a:ext>
                </a:extLst>
              </a:tr>
              <a:tr h="358089">
                <a:tc>
                  <a:txBody>
                    <a:bodyPr/>
                    <a:lstStyle/>
                    <a:p>
                      <a:pPr algn="just"/>
                      <a:r>
                        <a:rPr lang="fr-FR" sz="1200" dirty="0">
                          <a:latin typeface="+mn-lt"/>
                        </a:rPr>
                        <a:t>Règlement intérieur partie hygiène et sécurité</a:t>
                      </a:r>
                    </a:p>
                  </a:txBody>
                  <a:tcPr/>
                </a:tc>
                <a:extLst>
                  <a:ext uri="{0D108BD9-81ED-4DB2-BD59-A6C34878D82A}">
                    <a16:rowId xmlns:a16="http://schemas.microsoft.com/office/drawing/2014/main" val="3614157691"/>
                  </a:ext>
                </a:extLst>
              </a:tr>
              <a:tr h="358089">
                <a:tc>
                  <a:txBody>
                    <a:bodyPr/>
                    <a:lstStyle/>
                    <a:p>
                      <a:pPr algn="just"/>
                      <a:r>
                        <a:rPr lang="fr-FR" sz="1200" dirty="0">
                          <a:latin typeface="+mn-lt"/>
                        </a:rPr>
                        <a:t>Travaux d’accessibilité</a:t>
                      </a:r>
                    </a:p>
                  </a:txBody>
                  <a:tcPr/>
                </a:tc>
                <a:extLst>
                  <a:ext uri="{0D108BD9-81ED-4DB2-BD59-A6C34878D82A}">
                    <a16:rowId xmlns:a16="http://schemas.microsoft.com/office/drawing/2014/main" val="2047030238"/>
                  </a:ext>
                </a:extLst>
              </a:tr>
            </a:tbl>
          </a:graphicData>
        </a:graphic>
      </p:graphicFrame>
    </p:spTree>
    <p:extLst>
      <p:ext uri="{BB962C8B-B14F-4D97-AF65-F5344CB8AC3E}">
        <p14:creationId xmlns:p14="http://schemas.microsoft.com/office/powerpoint/2010/main" val="3331428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35486-763A-4B3B-8564-105AAC234004}"/>
              </a:ext>
            </a:extLst>
          </p:cNvPr>
          <p:cNvSpPr>
            <a:spLocks noGrp="1"/>
          </p:cNvSpPr>
          <p:nvPr>
            <p:ph type="title"/>
          </p:nvPr>
        </p:nvSpPr>
        <p:spPr>
          <a:xfrm>
            <a:off x="609600" y="1737139"/>
            <a:ext cx="10972800" cy="584776"/>
          </a:xfrm>
        </p:spPr>
        <p:txBody>
          <a:bodyPr/>
          <a:lstStyle/>
          <a:p>
            <a:pPr algn="ctr"/>
            <a:r>
              <a:rPr lang="fr-FR" sz="3200" cap="small" dirty="0"/>
              <a:t>AUTRES FONCTIONNALITES</a:t>
            </a:r>
            <a:endParaRPr lang="fr-FR" cap="small" dirty="0"/>
          </a:p>
        </p:txBody>
      </p:sp>
      <p:sp>
        <p:nvSpPr>
          <p:cNvPr id="3" name="Espace réservé du numéro de diapositive 2">
            <a:extLst>
              <a:ext uri="{FF2B5EF4-FFF2-40B4-BE49-F238E27FC236}">
                <a16:creationId xmlns:a16="http://schemas.microsoft.com/office/drawing/2014/main" id="{B4FC2441-8171-4D29-8DDE-C147AF46D8E2}"/>
              </a:ext>
            </a:extLst>
          </p:cNvPr>
          <p:cNvSpPr>
            <a:spLocks noGrp="1"/>
          </p:cNvSpPr>
          <p:nvPr>
            <p:ph type="sldNum" sz="quarter" idx="12"/>
          </p:nvPr>
        </p:nvSpPr>
        <p:spPr>
          <a:xfrm>
            <a:off x="8737600" y="6492875"/>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BC1F71B2-3935-45BD-4C4A-22953C5D97FA}"/>
              </a:ext>
            </a:extLst>
          </p:cNvPr>
          <p:cNvSpPr txBox="1"/>
          <p:nvPr/>
        </p:nvSpPr>
        <p:spPr>
          <a:xfrm>
            <a:off x="7039993" y="5184559"/>
            <a:ext cx="4616388" cy="584775"/>
          </a:xfrm>
          <a:prstGeom prst="rect">
            <a:avLst/>
          </a:prstGeom>
          <a:noFill/>
        </p:spPr>
        <p:txBody>
          <a:bodyPr wrap="square" rtlCol="0">
            <a:spAutoFit/>
          </a:bodyPr>
          <a:lstStyle/>
          <a:p>
            <a:r>
              <a:rPr lang="fr-FR" sz="3200" b="1" i="1" dirty="0">
                <a:latin typeface="Garamond" panose="02020404030301010803" pitchFamily="18" charset="0"/>
              </a:rPr>
              <a:t>Au prochain épisode…</a:t>
            </a:r>
          </a:p>
        </p:txBody>
      </p:sp>
      <p:sp>
        <p:nvSpPr>
          <p:cNvPr id="5" name="ZoneTexte 4">
            <a:extLst>
              <a:ext uri="{FF2B5EF4-FFF2-40B4-BE49-F238E27FC236}">
                <a16:creationId xmlns:a16="http://schemas.microsoft.com/office/drawing/2014/main" id="{8F964522-A1A8-45D2-1883-8FBCAD8C1B59}"/>
              </a:ext>
            </a:extLst>
          </p:cNvPr>
          <p:cNvSpPr txBox="1"/>
          <p:nvPr/>
        </p:nvSpPr>
        <p:spPr>
          <a:xfrm>
            <a:off x="796031" y="2781760"/>
            <a:ext cx="10599937" cy="1754326"/>
          </a:xfrm>
          <a:prstGeom prst="rect">
            <a:avLst/>
          </a:prstGeom>
          <a:noFill/>
        </p:spPr>
        <p:txBody>
          <a:bodyPr wrap="square" rtlCol="0">
            <a:spAutoFit/>
          </a:bodyPr>
          <a:lstStyle/>
          <a:p>
            <a:r>
              <a:rPr lang="fr-FR" dirty="0">
                <a:latin typeface="Garamond" panose="02020404030301010803" pitchFamily="18" charset="0"/>
              </a:rPr>
              <a:t>AGIRHE ne cesse d’évoluer et permet d’ores-et-déjà de nombreuses autres fonctionnalités, comme la création de fiches de postes (via le menu « Agent »), ou l’édition de vos Lignes Directrices de Gestion, les demandes de promotion interne, ou la gestion des avancements de grade (via le menu « L.D. Gestion »).</a:t>
            </a:r>
          </a:p>
          <a:p>
            <a:endParaRPr lang="fr-FR" dirty="0">
              <a:latin typeface="Garamond" panose="02020404030301010803" pitchFamily="18" charset="0"/>
            </a:endParaRPr>
          </a:p>
          <a:p>
            <a:r>
              <a:rPr lang="fr-FR" dirty="0">
                <a:latin typeface="Garamond" panose="02020404030301010803" pitchFamily="18" charset="0"/>
              </a:rPr>
              <a:t>Ces fonctionnalités plus poussées font l’objet d’autres modules de présentations dédiées à destination des collectivités, et les procédures relatives à ces thèmes sont disponible sur la page « Procédures AGIRHE ».</a:t>
            </a:r>
          </a:p>
        </p:txBody>
      </p:sp>
    </p:spTree>
    <p:extLst>
      <p:ext uri="{BB962C8B-B14F-4D97-AF65-F5344CB8AC3E}">
        <p14:creationId xmlns:p14="http://schemas.microsoft.com/office/powerpoint/2010/main" val="69619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305"/>
          <p:cNvSpPr txBox="1">
            <a:spLocks noGrp="1"/>
          </p:cNvSpPr>
          <p:nvPr>
            <p:ph type="title"/>
          </p:nvPr>
        </p:nvSpPr>
        <p:spPr>
          <a:xfrm>
            <a:off x="2063750" y="2852739"/>
            <a:ext cx="7772400" cy="1362075"/>
          </a:xfrm>
        </p:spPr>
        <p:txBody>
          <a:bodyPr vert="horz" lIns="0" tIns="0" rIns="0" bIns="0" rtlCol="0" anchor="t">
            <a:noAutofit/>
          </a:bodyPr>
          <a:lstStyle/>
          <a:p>
            <a:pPr algn="ctr" eaLnBrk="1" hangingPunct="1">
              <a:spcBef>
                <a:spcPct val="0"/>
              </a:spcBef>
              <a:buSzPct val="25000"/>
              <a:buFont typeface="Verdana" pitchFamily="34" charset="0"/>
              <a:buNone/>
            </a:pPr>
            <a:r>
              <a:rPr lang="fr-FR" dirty="0">
                <a:solidFill>
                  <a:srgbClr val="92D050"/>
                </a:solidFill>
                <a:latin typeface="Verdana" pitchFamily="34" charset="0"/>
                <a:cs typeface="Arial" pitchFamily="34" charset="0"/>
                <a:sym typeface="Verdana" pitchFamily="34" charset="0"/>
              </a:rPr>
              <a:t>Merci de votre attention </a:t>
            </a:r>
          </a:p>
        </p:txBody>
      </p:sp>
      <p:sp>
        <p:nvSpPr>
          <p:cNvPr id="2" name="Espace réservé du numéro de diapositive 1">
            <a:extLst>
              <a:ext uri="{FF2B5EF4-FFF2-40B4-BE49-F238E27FC236}">
                <a16:creationId xmlns:a16="http://schemas.microsoft.com/office/drawing/2014/main" id="{5C89596F-0372-434A-900C-D8EF41486DA0}"/>
              </a:ext>
            </a:extLst>
          </p:cNvPr>
          <p:cNvSpPr>
            <a:spLocks noGrp="1"/>
          </p:cNvSpPr>
          <p:nvPr>
            <p:ph type="sldNum" sz="quarter" idx="12"/>
          </p:nvPr>
        </p:nvSpPr>
        <p:spPr/>
        <p:txBody>
          <a:bodyPr/>
          <a:lstStyle/>
          <a:p>
            <a:fld id="{76F42222-9258-4147-B39C-2CCAB9C182F5}" type="slidenum">
              <a:rPr lang="fr-FR">
                <a:solidFill>
                  <a:prstClr val="black">
                    <a:tint val="75000"/>
                  </a:prstClr>
                </a:solidFill>
                <a:latin typeface="Garamond"/>
              </a:rPr>
              <a:pPr/>
              <a:t>39</a:t>
            </a:fld>
            <a:endParaRPr lang="fr-FR">
              <a:solidFill>
                <a:prstClr val="black">
                  <a:tint val="75000"/>
                </a:prstClr>
              </a:solidFill>
              <a:latin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91909A8-3A08-B6BC-D282-8A9337BBD951}"/>
              </a:ext>
            </a:extLst>
          </p:cNvPr>
          <p:cNvSpPr>
            <a:spLocks noGrp="1"/>
          </p:cNvSpPr>
          <p:nvPr>
            <p:ph type="sldNum" sz="quarter" idx="12"/>
          </p:nvPr>
        </p:nvSpPr>
        <p:spPr/>
        <p:txBody>
          <a:bodyPr/>
          <a:lstStyle/>
          <a:p>
            <a:fld id="{FFC61400-75E0-47EA-9D3C-7E508FA81C51}" type="slidenum">
              <a:rPr lang="fr-FR" smtClean="0"/>
              <a:pPr/>
              <a:t>4</a:t>
            </a:fld>
            <a:endParaRPr lang="fr-FR" dirty="0"/>
          </a:p>
        </p:txBody>
      </p:sp>
      <p:pic>
        <p:nvPicPr>
          <p:cNvPr id="5" name="Image 4">
            <a:extLst>
              <a:ext uri="{FF2B5EF4-FFF2-40B4-BE49-F238E27FC236}">
                <a16:creationId xmlns:a16="http://schemas.microsoft.com/office/drawing/2014/main" id="{993D1EFE-D0D0-CF6E-9952-34476B2C7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614" y="2286259"/>
            <a:ext cx="6682914" cy="3759139"/>
          </a:xfrm>
          <a:prstGeom prst="rect">
            <a:avLst/>
          </a:prstGeom>
        </p:spPr>
      </p:pic>
      <p:sp>
        <p:nvSpPr>
          <p:cNvPr id="8" name="ZoneTexte 7">
            <a:extLst>
              <a:ext uri="{FF2B5EF4-FFF2-40B4-BE49-F238E27FC236}">
                <a16:creationId xmlns:a16="http://schemas.microsoft.com/office/drawing/2014/main" id="{3C872979-F82C-C7DE-75DC-4551FBFF9C1E}"/>
              </a:ext>
            </a:extLst>
          </p:cNvPr>
          <p:cNvSpPr txBox="1"/>
          <p:nvPr/>
        </p:nvSpPr>
        <p:spPr>
          <a:xfrm>
            <a:off x="1136342" y="1051975"/>
            <a:ext cx="9945458" cy="923330"/>
          </a:xfrm>
          <a:prstGeom prst="rect">
            <a:avLst/>
          </a:prstGeom>
          <a:noFill/>
        </p:spPr>
        <p:txBody>
          <a:bodyPr wrap="square" rtlCol="0">
            <a:spAutoFit/>
          </a:bodyPr>
          <a:lstStyle/>
          <a:p>
            <a:pPr algn="just"/>
            <a:r>
              <a:rPr lang="fr-FR" dirty="0">
                <a:solidFill>
                  <a:srgbClr val="00B050"/>
                </a:solidFill>
                <a:latin typeface="Garamond" panose="02020404030301010803" pitchFamily="18" charset="0"/>
              </a:rPr>
              <a:t>AGIRHE</a:t>
            </a:r>
            <a:r>
              <a:rPr lang="fr-FR" dirty="0">
                <a:latin typeface="Garamond" panose="02020404030301010803" pitchFamily="18" charset="0"/>
              </a:rPr>
              <a:t> (</a:t>
            </a:r>
            <a:r>
              <a:rPr lang="fr-FR" dirty="0">
                <a:solidFill>
                  <a:schemeClr val="accent1"/>
                </a:solidFill>
                <a:latin typeface="Garamond" panose="02020404030301010803" pitchFamily="18" charset="0"/>
              </a:rPr>
              <a:t>A</a:t>
            </a:r>
            <a:r>
              <a:rPr lang="fr-FR" dirty="0">
                <a:latin typeface="Garamond" panose="02020404030301010803" pitchFamily="18" charset="0"/>
              </a:rPr>
              <a:t>ide à la </a:t>
            </a:r>
            <a:r>
              <a:rPr lang="fr-FR" dirty="0">
                <a:solidFill>
                  <a:schemeClr val="accent1"/>
                </a:solidFill>
                <a:latin typeface="Garamond" panose="02020404030301010803" pitchFamily="18" charset="0"/>
              </a:rPr>
              <a:t>G</a:t>
            </a:r>
            <a:r>
              <a:rPr lang="fr-FR" dirty="0">
                <a:latin typeface="Garamond" panose="02020404030301010803" pitchFamily="18" charset="0"/>
              </a:rPr>
              <a:t>estion </a:t>
            </a:r>
            <a:r>
              <a:rPr lang="fr-FR" dirty="0">
                <a:solidFill>
                  <a:schemeClr val="accent1"/>
                </a:solidFill>
                <a:latin typeface="Garamond" panose="02020404030301010803" pitchFamily="18" charset="0"/>
              </a:rPr>
              <a:t>I</a:t>
            </a:r>
            <a:r>
              <a:rPr lang="fr-FR" dirty="0">
                <a:latin typeface="Garamond" panose="02020404030301010803" pitchFamily="18" charset="0"/>
              </a:rPr>
              <a:t>nformatisée des </a:t>
            </a:r>
            <a:r>
              <a:rPr lang="fr-FR" dirty="0">
                <a:solidFill>
                  <a:schemeClr val="accent1"/>
                </a:solidFill>
                <a:latin typeface="Garamond" panose="02020404030301010803" pitchFamily="18" charset="0"/>
              </a:rPr>
              <a:t>R</a:t>
            </a:r>
            <a:r>
              <a:rPr lang="fr-FR" dirty="0">
                <a:latin typeface="Garamond" panose="02020404030301010803" pitchFamily="18" charset="0"/>
              </a:rPr>
              <a:t>essources </a:t>
            </a:r>
            <a:r>
              <a:rPr lang="fr-FR" dirty="0">
                <a:solidFill>
                  <a:schemeClr val="accent1"/>
                </a:solidFill>
                <a:latin typeface="Garamond" panose="02020404030301010803" pitchFamily="18" charset="0"/>
              </a:rPr>
              <a:t>H</a:t>
            </a:r>
            <a:r>
              <a:rPr lang="fr-FR" dirty="0">
                <a:latin typeface="Garamond" panose="02020404030301010803" pitchFamily="18" charset="0"/>
              </a:rPr>
              <a:t>umaines et de l’</a:t>
            </a:r>
            <a:r>
              <a:rPr lang="fr-FR" dirty="0">
                <a:solidFill>
                  <a:schemeClr val="accent1"/>
                </a:solidFill>
                <a:latin typeface="Garamond" panose="02020404030301010803" pitchFamily="18" charset="0"/>
              </a:rPr>
              <a:t>E</a:t>
            </a:r>
            <a:r>
              <a:rPr lang="fr-FR" dirty="0">
                <a:latin typeface="Garamond" panose="02020404030301010803" pitchFamily="18" charset="0"/>
              </a:rPr>
              <a:t>mploi) est un logiciel de gestion des carrières performant « en ligne ». Son accès peut se faire directement via notre site internet </a:t>
            </a:r>
            <a:r>
              <a:rPr lang="fr-FR" dirty="0">
                <a:latin typeface="Garamond" panose="02020404030301010803" pitchFamily="18" charset="0"/>
                <a:hlinkClick r:id="rId3"/>
              </a:rPr>
              <a:t>www.cdg27.fr</a:t>
            </a:r>
            <a:r>
              <a:rPr lang="fr-FR" dirty="0">
                <a:latin typeface="Garamond" panose="02020404030301010803" pitchFamily="18" charset="0"/>
              </a:rPr>
              <a:t> en cliquant sur le bouton « </a:t>
            </a:r>
            <a:r>
              <a:rPr lang="fr-FR" u="sng" dirty="0">
                <a:latin typeface="Garamond" panose="02020404030301010803" pitchFamily="18" charset="0"/>
              </a:rPr>
              <a:t>Accès AGIRHE </a:t>
            </a:r>
            <a:r>
              <a:rPr lang="fr-FR" dirty="0">
                <a:latin typeface="Garamond" panose="02020404030301010803" pitchFamily="18" charset="0"/>
              </a:rPr>
              <a:t>» figurant sur la page d’accueil. </a:t>
            </a:r>
          </a:p>
        </p:txBody>
      </p:sp>
    </p:spTree>
    <p:extLst>
      <p:ext uri="{BB962C8B-B14F-4D97-AF65-F5344CB8AC3E}">
        <p14:creationId xmlns:p14="http://schemas.microsoft.com/office/powerpoint/2010/main" val="221510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E32C28-ACD5-599C-3468-EC8C28B77D47}"/>
              </a:ext>
            </a:extLst>
          </p:cNvPr>
          <p:cNvSpPr>
            <a:spLocks noGrp="1"/>
          </p:cNvSpPr>
          <p:nvPr>
            <p:ph type="title"/>
          </p:nvPr>
        </p:nvSpPr>
        <p:spPr>
          <a:xfrm>
            <a:off x="7128769" y="1653466"/>
            <a:ext cx="4453631" cy="3551068"/>
          </a:xfrm>
        </p:spPr>
        <p:txBody>
          <a:bodyPr anchor="ctr"/>
          <a:lstStyle/>
          <a:p>
            <a:pPr algn="just"/>
            <a:r>
              <a:rPr lang="fr-FR" sz="1800" b="0" dirty="0">
                <a:solidFill>
                  <a:schemeClr val="tx1"/>
                </a:solidFill>
                <a:latin typeface="Garamond" panose="02020404030301010803" pitchFamily="18" charset="0"/>
              </a:rPr>
              <a:t>Arrivée sur une page intermédiaire : « </a:t>
            </a:r>
            <a:r>
              <a:rPr lang="fr-FR" sz="1800" dirty="0">
                <a:solidFill>
                  <a:schemeClr val="tx1"/>
                </a:solidFill>
                <a:latin typeface="Garamond" panose="02020404030301010803" pitchFamily="18" charset="0"/>
              </a:rPr>
              <a:t>Procédures AGIRHE </a:t>
            </a:r>
            <a:r>
              <a:rPr lang="fr-FR" sz="1800" b="0" dirty="0">
                <a:solidFill>
                  <a:schemeClr val="tx1"/>
                </a:solidFill>
                <a:latin typeface="Garamond" panose="02020404030301010803" pitchFamily="18" charset="0"/>
              </a:rPr>
              <a:t>» présentant l’ensemble des tutoriels nécessaires pour réaliser l’ensemble des opérations possibles.</a:t>
            </a:r>
            <a:br>
              <a:rPr lang="fr-FR" sz="1800" b="0" dirty="0">
                <a:solidFill>
                  <a:schemeClr val="tx1"/>
                </a:solidFill>
                <a:latin typeface="Garamond" panose="02020404030301010803" pitchFamily="18" charset="0"/>
              </a:rPr>
            </a:br>
            <a:br>
              <a:rPr lang="fr-FR" sz="1800" b="0" dirty="0">
                <a:solidFill>
                  <a:schemeClr val="tx1"/>
                </a:solidFill>
                <a:latin typeface="Garamond" panose="02020404030301010803" pitchFamily="18" charset="0"/>
              </a:rPr>
            </a:br>
            <a:r>
              <a:rPr lang="fr-FR" sz="1800" b="0" dirty="0">
                <a:solidFill>
                  <a:schemeClr val="tx1"/>
                </a:solidFill>
                <a:latin typeface="Garamond" panose="02020404030301010803" pitchFamily="18" charset="0"/>
              </a:rPr>
              <a:t>L’accès au logiciel AGIRHE en lui-même se fait en cliquant sur « </a:t>
            </a:r>
            <a:r>
              <a:rPr lang="fr-FR" sz="1800" b="0" u="sng" dirty="0">
                <a:solidFill>
                  <a:srgbClr val="0070C0"/>
                </a:solidFill>
                <a:latin typeface="Garamond" panose="02020404030301010803" pitchFamily="18" charset="0"/>
              </a:rPr>
              <a:t>ACCES DIRECT AGIRHE</a:t>
            </a:r>
            <a:r>
              <a:rPr lang="fr-FR" sz="1800" b="0" dirty="0">
                <a:solidFill>
                  <a:schemeClr val="tx1"/>
                </a:solidFill>
                <a:latin typeface="Garamond" panose="02020404030301010803" pitchFamily="18" charset="0"/>
              </a:rPr>
              <a:t> »</a:t>
            </a:r>
          </a:p>
        </p:txBody>
      </p:sp>
      <p:sp>
        <p:nvSpPr>
          <p:cNvPr id="3" name="Espace réservé du numéro de diapositive 2">
            <a:extLst>
              <a:ext uri="{FF2B5EF4-FFF2-40B4-BE49-F238E27FC236}">
                <a16:creationId xmlns:a16="http://schemas.microsoft.com/office/drawing/2014/main" id="{FE2F5CF4-1756-4BDB-5205-640C27774194}"/>
              </a:ext>
            </a:extLst>
          </p:cNvPr>
          <p:cNvSpPr>
            <a:spLocks noGrp="1"/>
          </p:cNvSpPr>
          <p:nvPr>
            <p:ph type="sldNum" sz="quarter" idx="12"/>
          </p:nvPr>
        </p:nvSpPr>
        <p:spPr/>
        <p:txBody>
          <a:bodyPr/>
          <a:lstStyle/>
          <a:p>
            <a:fld id="{FFC61400-75E0-47EA-9D3C-7E508FA81C51}" type="slidenum">
              <a:rPr lang="fr-FR" smtClean="0"/>
              <a:pPr/>
              <a:t>5</a:t>
            </a:fld>
            <a:endParaRPr lang="fr-FR" dirty="0"/>
          </a:p>
        </p:txBody>
      </p:sp>
      <p:pic>
        <p:nvPicPr>
          <p:cNvPr id="5" name="Image 4">
            <a:extLst>
              <a:ext uri="{FF2B5EF4-FFF2-40B4-BE49-F238E27FC236}">
                <a16:creationId xmlns:a16="http://schemas.microsoft.com/office/drawing/2014/main" id="{010ECFBD-7587-CBEE-8A12-2A8BDF9CA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53466"/>
            <a:ext cx="6313010" cy="3551068"/>
          </a:xfrm>
          <a:prstGeom prst="rect">
            <a:avLst/>
          </a:prstGeom>
        </p:spPr>
      </p:pic>
    </p:spTree>
    <p:extLst>
      <p:ext uri="{BB962C8B-B14F-4D97-AF65-F5344CB8AC3E}">
        <p14:creationId xmlns:p14="http://schemas.microsoft.com/office/powerpoint/2010/main" val="319335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35486-763A-4B3B-8564-105AAC234004}"/>
              </a:ext>
            </a:extLst>
          </p:cNvPr>
          <p:cNvSpPr>
            <a:spLocks noGrp="1"/>
          </p:cNvSpPr>
          <p:nvPr>
            <p:ph type="title"/>
          </p:nvPr>
        </p:nvSpPr>
        <p:spPr>
          <a:xfrm>
            <a:off x="609600" y="2875033"/>
            <a:ext cx="10972800" cy="1594330"/>
          </a:xfrm>
        </p:spPr>
        <p:txBody>
          <a:bodyPr/>
          <a:lstStyle/>
          <a:p>
            <a:pPr algn="ctr"/>
            <a:r>
              <a:rPr lang="fr-FR" sz="3200" cap="small" dirty="0"/>
              <a:t>ERGONOMIE GENERALE</a:t>
            </a:r>
            <a:br>
              <a:rPr lang="fr-FR" sz="3200" cap="small" dirty="0"/>
            </a:br>
            <a:r>
              <a:rPr lang="fr-FR" sz="3200" cap="small" dirty="0"/>
              <a:t>ET GESTION DES CARRIERES</a:t>
            </a:r>
          </a:p>
        </p:txBody>
      </p:sp>
      <p:sp>
        <p:nvSpPr>
          <p:cNvPr id="3" name="Espace réservé du numéro de diapositive 2">
            <a:extLst>
              <a:ext uri="{FF2B5EF4-FFF2-40B4-BE49-F238E27FC236}">
                <a16:creationId xmlns:a16="http://schemas.microsoft.com/office/drawing/2014/main" id="{B4FC2441-8171-4D29-8DDE-C147AF46D8E2}"/>
              </a:ext>
            </a:extLst>
          </p:cNvPr>
          <p:cNvSpPr>
            <a:spLocks noGrp="1"/>
          </p:cNvSpPr>
          <p:nvPr>
            <p:ph type="sldNum" sz="quarter" idx="12"/>
          </p:nvPr>
        </p:nvSpPr>
        <p:spPr>
          <a:xfrm>
            <a:off x="8737600" y="6492875"/>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4556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AD0444-41F5-4103-998D-222386F93FBA}"/>
              </a:ext>
            </a:extLst>
          </p:cNvPr>
          <p:cNvSpPr>
            <a:spLocks noGrp="1"/>
          </p:cNvSpPr>
          <p:nvPr>
            <p:ph type="title"/>
          </p:nvPr>
        </p:nvSpPr>
        <p:spPr/>
        <p:txBody>
          <a:bodyPr/>
          <a:lstStyle/>
          <a:p>
            <a:r>
              <a:rPr lang="fr-FR" cap="small" dirty="0"/>
              <a:t>Le tableau de bord</a:t>
            </a:r>
          </a:p>
        </p:txBody>
      </p:sp>
      <p:pic>
        <p:nvPicPr>
          <p:cNvPr id="5" name="Image 4">
            <a:extLst>
              <a:ext uri="{FF2B5EF4-FFF2-40B4-BE49-F238E27FC236}">
                <a16:creationId xmlns:a16="http://schemas.microsoft.com/office/drawing/2014/main" id="{69B42DF5-6C3C-46E5-B4B9-8B1DE4378EDB}"/>
              </a:ext>
            </a:extLst>
          </p:cNvPr>
          <p:cNvPicPr>
            <a:picLocks noChangeAspect="1"/>
          </p:cNvPicPr>
          <p:nvPr/>
        </p:nvPicPr>
        <p:blipFill>
          <a:blip r:embed="rId3"/>
          <a:stretch>
            <a:fillRect/>
          </a:stretch>
        </p:blipFill>
        <p:spPr>
          <a:xfrm>
            <a:off x="1652726" y="1417638"/>
            <a:ext cx="8886548" cy="4819674"/>
          </a:xfrm>
          <a:prstGeom prst="rect">
            <a:avLst/>
          </a:prstGeom>
        </p:spPr>
      </p:pic>
      <p:sp>
        <p:nvSpPr>
          <p:cNvPr id="3" name="Espace réservé du numéro de diapositive 2">
            <a:extLst>
              <a:ext uri="{FF2B5EF4-FFF2-40B4-BE49-F238E27FC236}">
                <a16:creationId xmlns:a16="http://schemas.microsoft.com/office/drawing/2014/main" id="{B83890A9-C13C-494C-BC8F-F6FC958AB35F}"/>
              </a:ext>
            </a:extLst>
          </p:cNvPr>
          <p:cNvSpPr>
            <a:spLocks noGrp="1"/>
          </p:cNvSpPr>
          <p:nvPr>
            <p:ph type="sldNum" sz="quarter" idx="12"/>
          </p:nvPr>
        </p:nvSpPr>
        <p:spPr/>
        <p:txBody>
          <a:bodyPr/>
          <a:lstStyle/>
          <a:p>
            <a:fld id="{0BEC7BAC-25D6-4111-96C9-688789BB8BA0}" type="slidenum">
              <a:rPr lang="fr-FR">
                <a:solidFill>
                  <a:prstClr val="black">
                    <a:tint val="75000"/>
                  </a:prstClr>
                </a:solidFill>
                <a:latin typeface="Garamond"/>
              </a:rPr>
              <a:pPr/>
              <a:t>7</a:t>
            </a:fld>
            <a:endParaRPr lang="fr-FR">
              <a:solidFill>
                <a:prstClr val="black">
                  <a:tint val="75000"/>
                </a:prstClr>
              </a:solidFill>
              <a:latin typeface="Garamond"/>
            </a:endParaRPr>
          </a:p>
        </p:txBody>
      </p:sp>
    </p:spTree>
    <p:extLst>
      <p:ext uri="{BB962C8B-B14F-4D97-AF65-F5344CB8AC3E}">
        <p14:creationId xmlns:p14="http://schemas.microsoft.com/office/powerpoint/2010/main" val="41608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89A9BB2-F49A-417F-8A6F-6F70250F30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Image 5">
            <a:extLst>
              <a:ext uri="{FF2B5EF4-FFF2-40B4-BE49-F238E27FC236}">
                <a16:creationId xmlns:a16="http://schemas.microsoft.com/office/drawing/2014/main" id="{99400923-34DC-40F8-B8A9-30AFEFE00F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4815" y="1402672"/>
            <a:ext cx="9293807" cy="4847208"/>
          </a:xfrm>
          <a:prstGeom prst="rect">
            <a:avLst/>
          </a:prstGeom>
        </p:spPr>
      </p:pic>
      <p:sp>
        <p:nvSpPr>
          <p:cNvPr id="7" name="Titre 3">
            <a:extLst>
              <a:ext uri="{FF2B5EF4-FFF2-40B4-BE49-F238E27FC236}">
                <a16:creationId xmlns:a16="http://schemas.microsoft.com/office/drawing/2014/main" id="{D3A8677E-3244-49AE-B308-0BB61980AB10}"/>
              </a:ext>
            </a:extLst>
          </p:cNvPr>
          <p:cNvSpPr txBox="1">
            <a:spLocks noGrp="1"/>
          </p:cNvSpPr>
          <p:nvPr>
            <p:ph type="title"/>
          </p:nvPr>
        </p:nvSpPr>
        <p:spPr>
          <a:xfrm>
            <a:off x="609600" y="757565"/>
            <a:ext cx="10972800" cy="523220"/>
          </a:xfrm>
          <a:prstGeom prst="rect">
            <a:avLst/>
          </a:prstGeom>
          <a:noFill/>
        </p:spPr>
        <p:txBody>
          <a:bodyPr wrap="square" rtlCol="0">
            <a:spAutoFit/>
          </a:bodyPr>
          <a:lstStyle/>
          <a:p>
            <a:r>
              <a:rPr lang="fr-FR" cap="small" dirty="0"/>
              <a:t>Le menu Collectivité</a:t>
            </a:r>
          </a:p>
        </p:txBody>
      </p:sp>
    </p:spTree>
    <p:extLst>
      <p:ext uri="{BB962C8B-B14F-4D97-AF65-F5344CB8AC3E}">
        <p14:creationId xmlns:p14="http://schemas.microsoft.com/office/powerpoint/2010/main" val="1666126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BE00294-A693-493B-8D94-7FA5C80114E3}"/>
              </a:ext>
            </a:extLst>
          </p:cNvPr>
          <p:cNvSpPr>
            <a:spLocks noGrp="1"/>
          </p:cNvSpPr>
          <p:nvPr>
            <p:ph type="sldNum" sz="quarter" idx="12"/>
          </p:nvPr>
        </p:nvSpPr>
        <p:spPr>
          <a:xfrm>
            <a:off x="8737599" y="6414433"/>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96A05F61-DA88-4741-B66A-718BB399AE7D}"/>
              </a:ext>
            </a:extLst>
          </p:cNvPr>
          <p:cNvSpPr txBox="1"/>
          <p:nvPr/>
        </p:nvSpPr>
        <p:spPr>
          <a:xfrm>
            <a:off x="442957" y="920620"/>
            <a:ext cx="10579693"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8064A2">
                    <a:lumMod val="60000"/>
                    <a:lumOff val="40000"/>
                  </a:srgbClr>
                </a:solidFill>
                <a:effectLst/>
                <a:uLnTx/>
                <a:uFillTx/>
                <a:latin typeface="Calibri"/>
                <a:ea typeface="+mn-ea"/>
                <a:cs typeface="+mn-cs"/>
              </a:rPr>
              <a:t>Ce qui ne peut pas être modifié par la collectivité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Batang" panose="02030600000101010101" pitchFamily="18" charset="-127"/>
                <a:cs typeface="+mn-cs"/>
              </a:rPr>
              <a:t>Le 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Batang" panose="02030600000101010101" pitchFamily="18" charset="-127"/>
                <a:cs typeface="+mn-cs"/>
              </a:rPr>
              <a:t>	Le Nom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Batang" panose="02030600000101010101" pitchFamily="18" charset="-127"/>
                <a:cs typeface="+mn-cs"/>
              </a:rPr>
              <a:t>	Le Type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Batang" panose="02030600000101010101" pitchFamily="18" charset="-127"/>
                <a:cs typeface="+mn-cs"/>
              </a:rPr>
              <a:t>	L’arrondissement et le canton.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9BBB59">
                    <a:lumMod val="75000"/>
                  </a:srgbClr>
                </a:solidFill>
                <a:effectLst/>
                <a:uLnTx/>
                <a:uFillTx/>
                <a:latin typeface="Calibri"/>
                <a:ea typeface="+mn-ea"/>
                <a:cs typeface="+mn-cs"/>
              </a:rPr>
              <a:t>Ce qui peut être modifié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8064A2">
                    <a:lumMod val="60000"/>
                    <a:lumOff val="40000"/>
                  </a:srgbClr>
                </a:solidFill>
                <a:effectLst/>
                <a:uLnTx/>
                <a:uFillTx/>
                <a:latin typeface="Calibri"/>
                <a:ea typeface="+mn-ea"/>
                <a:cs typeface="+mn-cs"/>
              </a:rPr>
              <a:t>	</a:t>
            </a:r>
            <a:r>
              <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Batang" panose="02030600000101010101" pitchFamily="18" charset="-127"/>
                <a:cs typeface="+mn-cs"/>
              </a:rPr>
              <a:t> Tout le reste…ou presque.</a:t>
            </a:r>
            <a:endParaRPr kumimoji="0" lang="fr-F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5" name="ZoneTexte 4">
            <a:extLst>
              <a:ext uri="{FF2B5EF4-FFF2-40B4-BE49-F238E27FC236}">
                <a16:creationId xmlns:a16="http://schemas.microsoft.com/office/drawing/2014/main" id="{34A17743-7AD9-47F4-8516-8FC6D6390D2F}"/>
              </a:ext>
            </a:extLst>
          </p:cNvPr>
          <p:cNvSpPr txBox="1"/>
          <p:nvPr/>
        </p:nvSpPr>
        <p:spPr>
          <a:xfrm>
            <a:off x="498505" y="3105834"/>
            <a:ext cx="10468598" cy="160043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Garamond" panose="02020404030301010803" pitchFamily="18" charset="0"/>
                <a:ea typeface="Batang" panose="02030600000101010101" pitchFamily="18" charset="-127"/>
                <a:cs typeface="+mn-cs"/>
              </a:rPr>
              <a:t>L’adresse mail figurant dans la première partie constitue l’adresse mail générique de la collectivité. Cette adresse va servir par défaut pour la gestion de nombreux échanges </a:t>
            </a:r>
            <a:r>
              <a:rPr kumimoji="0" lang="fr-FR" sz="1400" b="1" i="0" u="none" strike="noStrike" kern="1200" cap="none" spc="0" normalizeH="0" baseline="0" noProof="0" dirty="0">
                <a:ln>
                  <a:noFill/>
                </a:ln>
                <a:solidFill>
                  <a:prstClr val="black"/>
                </a:solidFill>
                <a:effectLst/>
                <a:uLnTx/>
                <a:uFillTx/>
                <a:latin typeface="Garamond" panose="02020404030301010803" pitchFamily="18" charset="0"/>
                <a:ea typeface="Batang" panose="02030600000101010101" pitchFamily="18" charset="-127"/>
                <a:cs typeface="+mn-cs"/>
              </a:rPr>
              <a:t>via Agirhe </a:t>
            </a:r>
            <a:r>
              <a:rPr kumimoji="0" lang="fr-FR" sz="1400" b="0" i="0" u="none" strike="noStrike" kern="1200" cap="none" spc="0" normalizeH="0" baseline="0" noProof="0" dirty="0">
                <a:ln>
                  <a:noFill/>
                </a:ln>
                <a:solidFill>
                  <a:prstClr val="black"/>
                </a:solidFill>
                <a:effectLst/>
                <a:uLnTx/>
                <a:uFillTx/>
                <a:latin typeface="Garamond" panose="02020404030301010803" pitchFamily="18" charset="0"/>
                <a:ea typeface="Batang" panose="02030600000101010101" pitchFamily="18" charset="-127"/>
                <a:cs typeface="+mn-cs"/>
              </a:rPr>
              <a:t>(Notifications instances par exemple) mais aussi pour vous contacter pour une demande de renseignement (relances arrêtés).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Garamond" panose="02020404030301010803" pitchFamily="18" charset="0"/>
                <a:ea typeface="Batang" panose="02030600000101010101" pitchFamily="18" charset="-127"/>
                <a:cs typeface="+mn-cs"/>
              </a:rPr>
              <a:t>Elle peut être modifiée au sein des modules et entrainera un renvoi sur l’adresse indiquée sans changer l’adresse générique.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Garamond" panose="02020404030301010803" pitchFamily="18" charset="0"/>
              <a:ea typeface="Batang" panose="02030600000101010101" pitchFamily="18" charset="-127"/>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Garamond" panose="02020404030301010803" pitchFamily="18" charset="0"/>
                <a:ea typeface="Batang" panose="02030600000101010101" pitchFamily="18" charset="-127"/>
                <a:cs typeface="+mn-cs"/>
              </a:rPr>
              <a:t>En revanche, elle n’est pas utilisée pour la communication générale du Centre.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Garamond" panose="02020404030301010803" pitchFamily="18" charset="0"/>
                <a:ea typeface="Batang" panose="02030600000101010101" pitchFamily="18" charset="-127"/>
                <a:cs typeface="+mn-cs"/>
              </a:rPr>
              <a:t>En cas de changement de mail, merci de nous adresser suite à la correction sur Agirhe, un mail de confirmation.</a:t>
            </a:r>
          </a:p>
        </p:txBody>
      </p:sp>
      <p:sp>
        <p:nvSpPr>
          <p:cNvPr id="6" name="ZoneTexte 5">
            <a:extLst>
              <a:ext uri="{FF2B5EF4-FFF2-40B4-BE49-F238E27FC236}">
                <a16:creationId xmlns:a16="http://schemas.microsoft.com/office/drawing/2014/main" id="{F37E74C6-25A6-4815-976F-D5339787A3BE}"/>
              </a:ext>
            </a:extLst>
          </p:cNvPr>
          <p:cNvSpPr txBox="1"/>
          <p:nvPr/>
        </p:nvSpPr>
        <p:spPr>
          <a:xfrm>
            <a:off x="442957" y="5460326"/>
            <a:ext cx="1046859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Garamond" panose="02020404030301010803" pitchFamily="18" charset="0"/>
                <a:ea typeface="Batang" panose="02030600000101010101" pitchFamily="18" charset="-127"/>
                <a:cs typeface="+mn-cs"/>
              </a:rPr>
              <a:t>Les adresses figurant dans la dernière partie de la fenêtre ont pour objet de permettre une communication ciblée sur certaines fonctions (Maire/DGS/RH/Prévention…).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Garamond" panose="02020404030301010803" pitchFamily="18" charset="0"/>
                <a:ea typeface="Batang" panose="02030600000101010101" pitchFamily="18" charset="-127"/>
                <a:cs typeface="+mn-cs"/>
              </a:rPr>
              <a:t>Compléter les informations peut contribuer dans certains cas à faciliter les échanges.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Garamond" panose="02020404030301010803" pitchFamily="18" charset="0"/>
                <a:ea typeface="Batang" panose="02030600000101010101" pitchFamily="18" charset="-127"/>
                <a:cs typeface="+mn-cs"/>
              </a:rPr>
              <a:t>Pour les petites collectivités, nous conseillons d’identifier la secrétaire sur la fonction RH</a:t>
            </a:r>
          </a:p>
        </p:txBody>
      </p:sp>
      <p:sp>
        <p:nvSpPr>
          <p:cNvPr id="2" name="ZoneTexte 1">
            <a:extLst>
              <a:ext uri="{FF2B5EF4-FFF2-40B4-BE49-F238E27FC236}">
                <a16:creationId xmlns:a16="http://schemas.microsoft.com/office/drawing/2014/main" id="{41639C27-001D-4F8C-8FEE-D1CB1E7A6F48}"/>
              </a:ext>
            </a:extLst>
          </p:cNvPr>
          <p:cNvSpPr txBox="1"/>
          <p:nvPr/>
        </p:nvSpPr>
        <p:spPr>
          <a:xfrm>
            <a:off x="498504" y="4755915"/>
            <a:ext cx="110838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srgbClr val="8064A2">
                    <a:lumMod val="75000"/>
                  </a:srgbClr>
                </a:solidFill>
                <a:effectLst/>
                <a:uLnTx/>
                <a:uFillTx/>
                <a:latin typeface="Garamond" panose="02020404030301010803" pitchFamily="18" charset="0"/>
                <a:ea typeface="+mn-ea"/>
                <a:cs typeface="+mn-cs"/>
              </a:rPr>
              <a:t>Assurez-vous  de la pertinence de l’adresse qui s’affiche sur les formulaires des saisine d’instance. Il peut être modifié à chaque saisine et sert de mail de liaison par rapport à la saisine. </a:t>
            </a:r>
          </a:p>
        </p:txBody>
      </p:sp>
    </p:spTree>
    <p:extLst>
      <p:ext uri="{BB962C8B-B14F-4D97-AF65-F5344CB8AC3E}">
        <p14:creationId xmlns:p14="http://schemas.microsoft.com/office/powerpoint/2010/main" val="106994988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CD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ThèmeCDG" id="{98C47E64-76BA-48D4-8D2B-10F00A61FE20}" vid="{D2BF4807-2412-4BDE-BE4C-9482794551F8}"/>
    </a:ext>
  </a:extLst>
</a:theme>
</file>

<file path=ppt/theme/theme3.xml><?xml version="1.0" encoding="utf-8"?>
<a:theme xmlns:a="http://schemas.openxmlformats.org/drawingml/2006/main" name="Thème CD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3136</Words>
  <Application>Microsoft Office PowerPoint</Application>
  <PresentationFormat>Grand écran</PresentationFormat>
  <Paragraphs>309</Paragraphs>
  <Slides>39</Slides>
  <Notes>7</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39</vt:i4>
      </vt:variant>
    </vt:vector>
  </HeadingPairs>
  <TitlesOfParts>
    <vt:vector size="48" baseType="lpstr">
      <vt:lpstr>Arial</vt:lpstr>
      <vt:lpstr>Calibri</vt:lpstr>
      <vt:lpstr>Calibri Light</vt:lpstr>
      <vt:lpstr>Garamond</vt:lpstr>
      <vt:lpstr>Verdana</vt:lpstr>
      <vt:lpstr>Wingdings</vt:lpstr>
      <vt:lpstr>Thème Office</vt:lpstr>
      <vt:lpstr>ThèmeCDG</vt:lpstr>
      <vt:lpstr>Thème CDG</vt:lpstr>
      <vt:lpstr>Présentation AGIRHE</vt:lpstr>
      <vt:lpstr>Réunions d’information 2023 : Module Niveau 1</vt:lpstr>
      <vt:lpstr>CONNEXION A AGIRHE</vt:lpstr>
      <vt:lpstr>Présentation PowerPoint</vt:lpstr>
      <vt:lpstr>Arrivée sur une page intermédiaire : « Procédures AGIRHE » présentant l’ensemble des tutoriels nécessaires pour réaliser l’ensemble des opérations possibles.  L’accès au logiciel AGIRHE en lui-même se fait en cliquant sur « ACCES DIRECT AGIRHE »</vt:lpstr>
      <vt:lpstr>ERGONOMIE GENERALE ET GESTION DES CARRIERES</vt:lpstr>
      <vt:lpstr>Le tableau de bord</vt:lpstr>
      <vt:lpstr>Le menu Collectivité</vt:lpstr>
      <vt:lpstr>Présentation PowerPoint</vt:lpstr>
      <vt:lpstr>Présentation PowerPoint</vt:lpstr>
      <vt:lpstr>Le menu Agent (sous-menu : Liste des agents)</vt:lpstr>
      <vt:lpstr>La fiche agent (par défaut : l’onglet « carrière »)</vt:lpstr>
      <vt:lpstr>Présentation PowerPoint</vt:lpstr>
      <vt:lpstr>Présentation PowerPoint</vt:lpstr>
      <vt:lpstr>Présentation PowerPoint</vt:lpstr>
      <vt:lpstr>L’onglet « Carrière »</vt:lpstr>
      <vt:lpstr>L’onglet « Identité »</vt:lpstr>
      <vt:lpstr>Présentation PowerPoint</vt:lpstr>
      <vt:lpstr>Présentation PowerPoint</vt:lpstr>
      <vt:lpstr>Présentation PowerPoint</vt:lpstr>
      <vt:lpstr>Le menu Prévention</vt:lpstr>
      <vt:lpstr>LA SAISIE DES INSTANCES (CAP/CCP/CST)</vt:lpstr>
      <vt:lpstr>Préambule</vt:lpstr>
      <vt:lpstr>Le menu Instances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AUTRES FONCTIONNALITES</vt:lpstr>
      <vt:lpstr>Merci de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AGIRHE</dc:title>
  <dc:creator>nicolas lisneuf</dc:creator>
  <cp:lastModifiedBy>Anais Delalande</cp:lastModifiedBy>
  <cp:revision>79</cp:revision>
  <dcterms:created xsi:type="dcterms:W3CDTF">2022-05-09T13:40:22Z</dcterms:created>
  <dcterms:modified xsi:type="dcterms:W3CDTF">2023-05-31T06:13:15Z</dcterms:modified>
</cp:coreProperties>
</file>