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378" r:id="rId2"/>
    <p:sldId id="379" r:id="rId3"/>
    <p:sldId id="381" r:id="rId4"/>
    <p:sldId id="391" r:id="rId5"/>
    <p:sldId id="393" r:id="rId6"/>
    <p:sldId id="394" r:id="rId7"/>
    <p:sldId id="396" r:id="rId8"/>
    <p:sldId id="398" r:id="rId9"/>
    <p:sldId id="399" r:id="rId10"/>
    <p:sldId id="400" r:id="rId11"/>
    <p:sldId id="401" r:id="rId12"/>
    <p:sldId id="402" r:id="rId13"/>
    <p:sldId id="403" r:id="rId14"/>
    <p:sldId id="404" r:id="rId15"/>
    <p:sldId id="405" r:id="rId16"/>
    <p:sldId id="406" r:id="rId17"/>
    <p:sldId id="407" r:id="rId18"/>
    <p:sldId id="408" r:id="rId19"/>
    <p:sldId id="409" r:id="rId20"/>
    <p:sldId id="410" r:id="rId21"/>
    <p:sldId id="411" r:id="rId22"/>
    <p:sldId id="412" r:id="rId23"/>
    <p:sldId id="413" r:id="rId24"/>
    <p:sldId id="389"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8" autoAdjust="0"/>
    <p:restoredTop sz="95527" autoAdjust="0"/>
  </p:normalViewPr>
  <p:slideViewPr>
    <p:cSldViewPr snapToGrid="0">
      <p:cViewPr varScale="1">
        <p:scale>
          <a:sx n="82" d="100"/>
          <a:sy n="82" d="100"/>
        </p:scale>
        <p:origin x="720"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03DB2C-F6F8-4069-950B-AFCF191AE700}" type="datetimeFigureOut">
              <a:rPr lang="fr-FR" smtClean="0"/>
              <a:t>16/03/2023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BFABA9-4C23-4A67-B1BD-783B0111F011}" type="slidenum">
              <a:rPr lang="fr-FR" smtClean="0"/>
              <a:t>‹N°›</a:t>
            </a:fld>
            <a:endParaRPr lang="fr-FR"/>
          </a:p>
        </p:txBody>
      </p:sp>
    </p:spTree>
    <p:extLst>
      <p:ext uri="{BB962C8B-B14F-4D97-AF65-F5344CB8AC3E}">
        <p14:creationId xmlns:p14="http://schemas.microsoft.com/office/powerpoint/2010/main" val="4097363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8"/>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2874737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785433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1"/>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41"/>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216103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128699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3"/>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r>
              <a:rPr lang="fr-FR" dirty="0"/>
              <a:t>23/05/2019</a:t>
            </a:r>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755269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218317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dirty="0"/>
              <a:t>23/05/2019</a:t>
            </a:r>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898719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r>
              <a:rPr lang="fr-FR" dirty="0"/>
              <a:t>23/05/2019</a:t>
            </a:r>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52497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dirty="0"/>
              <a:t>23/05/2019</a:t>
            </a:r>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62164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2"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401132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r>
              <a:rPr lang="fr-FR" dirty="0"/>
              <a:t>23/05/2019</a:t>
            </a:r>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39789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620688"/>
            <a:ext cx="10972800" cy="796950"/>
          </a:xfrm>
          <a:prstGeom prst="rect">
            <a:avLst/>
          </a:prstGeom>
        </p:spPr>
        <p:txBody>
          <a:bodyPr vert="horz" lIns="91440" tIns="45720" rIns="91440" bIns="45720" rtlCol="0" anchor="ctr">
            <a:noAutofit/>
          </a:bodyPr>
          <a:lstStyle/>
          <a:p>
            <a:r>
              <a:rPr lang="fr-FR" dirty="0"/>
              <a:t>Cliquez pour modifier le style du titre</a:t>
            </a:r>
          </a:p>
        </p:txBody>
      </p:sp>
      <p:sp>
        <p:nvSpPr>
          <p:cNvPr id="3" name="Espace réservé du texte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dirty="0"/>
              <a:t>23/05/2019</a:t>
            </a:r>
          </a:p>
        </p:txBody>
      </p:sp>
      <p:sp>
        <p:nvSpPr>
          <p:cNvPr id="5" name="Espace réservé du pied de page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61400-75E0-47EA-9D3C-7E508FA81C51}" type="slidenum">
              <a:rPr lang="fr-FR" smtClean="0"/>
              <a:pPr/>
              <a:t>‹N°›</a:t>
            </a:fld>
            <a:endParaRPr lang="fr-FR" dirty="0"/>
          </a:p>
        </p:txBody>
      </p:sp>
    </p:spTree>
    <p:extLst>
      <p:ext uri="{BB962C8B-B14F-4D97-AF65-F5344CB8AC3E}">
        <p14:creationId xmlns:p14="http://schemas.microsoft.com/office/powerpoint/2010/main" val="1441247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6AD86-0A3A-4E34-A0BB-FB1137EA4228}"/>
              </a:ext>
            </a:extLst>
          </p:cNvPr>
          <p:cNvSpPr>
            <a:spLocks noGrp="1"/>
          </p:cNvSpPr>
          <p:nvPr>
            <p:ph type="title"/>
          </p:nvPr>
        </p:nvSpPr>
        <p:spPr>
          <a:xfrm>
            <a:off x="609600" y="2765304"/>
            <a:ext cx="10972800" cy="1327391"/>
          </a:xfrm>
        </p:spPr>
        <p:txBody>
          <a:bodyPr/>
          <a:lstStyle/>
          <a:p>
            <a:pPr algn="ctr"/>
            <a:r>
              <a:rPr lang="fr-FR" sz="4400" dirty="0"/>
              <a:t>Module Avancements de grade</a:t>
            </a:r>
          </a:p>
        </p:txBody>
      </p:sp>
      <p:sp>
        <p:nvSpPr>
          <p:cNvPr id="3" name="Espace réservé du numéro de diapositive 2">
            <a:extLst>
              <a:ext uri="{FF2B5EF4-FFF2-40B4-BE49-F238E27FC236}">
                <a16:creationId xmlns:a16="http://schemas.microsoft.com/office/drawing/2014/main" id="{3817F4FC-1DC1-4DC3-B87F-CC62C11430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00998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223D2B-AA39-E546-9B96-8FE59C36C417}"/>
              </a:ext>
            </a:extLst>
          </p:cNvPr>
          <p:cNvSpPr>
            <a:spLocks noGrp="1"/>
          </p:cNvSpPr>
          <p:nvPr>
            <p:ph type="title"/>
          </p:nvPr>
        </p:nvSpPr>
        <p:spPr>
          <a:xfrm>
            <a:off x="453037" y="5238320"/>
            <a:ext cx="11975338" cy="796950"/>
          </a:xfrm>
        </p:spPr>
        <p:txBody>
          <a:bodyPr/>
          <a:lstStyle/>
          <a:p>
            <a:r>
              <a:rPr lang="fr-FR" sz="1700" b="0" dirty="0">
                <a:solidFill>
                  <a:schemeClr val="tx1"/>
                </a:solidFill>
              </a:rPr>
              <a:t>Vous pouvez vérifier les conditions d’avancement en cliquant sur le texte « Conditions d’avancement »</a:t>
            </a:r>
          </a:p>
        </p:txBody>
      </p:sp>
      <p:sp>
        <p:nvSpPr>
          <p:cNvPr id="3" name="Espace réservé du numéro de diapositive 2">
            <a:extLst>
              <a:ext uri="{FF2B5EF4-FFF2-40B4-BE49-F238E27FC236}">
                <a16:creationId xmlns:a16="http://schemas.microsoft.com/office/drawing/2014/main" id="{1B80C428-BBED-DF0B-7BAC-40AE52963AB6}"/>
              </a:ext>
            </a:extLst>
          </p:cNvPr>
          <p:cNvSpPr>
            <a:spLocks noGrp="1"/>
          </p:cNvSpPr>
          <p:nvPr>
            <p:ph type="sldNum" sz="quarter" idx="12"/>
          </p:nvPr>
        </p:nvSpPr>
        <p:spPr/>
        <p:txBody>
          <a:bodyPr/>
          <a:lstStyle/>
          <a:p>
            <a:fld id="{FFC61400-75E0-47EA-9D3C-7E508FA81C51}" type="slidenum">
              <a:rPr lang="fr-FR" smtClean="0"/>
              <a:pPr/>
              <a:t>10</a:t>
            </a:fld>
            <a:endParaRPr lang="fr-FR" dirty="0"/>
          </a:p>
        </p:txBody>
      </p:sp>
      <p:pic>
        <p:nvPicPr>
          <p:cNvPr id="5" name="Image 4">
            <a:extLst>
              <a:ext uri="{FF2B5EF4-FFF2-40B4-BE49-F238E27FC236}">
                <a16:creationId xmlns:a16="http://schemas.microsoft.com/office/drawing/2014/main" id="{9A6F7B90-5C77-084D-6E16-C5039DF50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2" y="927495"/>
            <a:ext cx="12069696" cy="4232334"/>
          </a:xfrm>
          <a:prstGeom prst="rect">
            <a:avLst/>
          </a:prstGeom>
        </p:spPr>
      </p:pic>
    </p:spTree>
    <p:extLst>
      <p:ext uri="{BB962C8B-B14F-4D97-AF65-F5344CB8AC3E}">
        <p14:creationId xmlns:p14="http://schemas.microsoft.com/office/powerpoint/2010/main" val="267059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B9A4BE-A2E1-5B89-FFD9-8D9D25287946}"/>
              </a:ext>
            </a:extLst>
          </p:cNvPr>
          <p:cNvSpPr>
            <a:spLocks noGrp="1"/>
          </p:cNvSpPr>
          <p:nvPr>
            <p:ph type="title"/>
          </p:nvPr>
        </p:nvSpPr>
        <p:spPr>
          <a:xfrm>
            <a:off x="712236" y="4725753"/>
            <a:ext cx="10972800" cy="796950"/>
          </a:xfrm>
        </p:spPr>
        <p:txBody>
          <a:bodyPr/>
          <a:lstStyle/>
          <a:p>
            <a:r>
              <a:rPr lang="fr-FR" sz="1800" b="0" dirty="0">
                <a:solidFill>
                  <a:schemeClr val="tx1"/>
                </a:solidFill>
              </a:rPr>
              <a:t>La saisine intervient par cadre d’emplois (donc pour l’établissement potentiel de 2 tableaux)</a:t>
            </a:r>
            <a:br>
              <a:rPr lang="fr-FR" sz="1800" b="0" dirty="0">
                <a:solidFill>
                  <a:schemeClr val="tx1"/>
                </a:solidFill>
              </a:rPr>
            </a:br>
            <a:r>
              <a:rPr lang="fr-FR" sz="1800" b="0" dirty="0">
                <a:solidFill>
                  <a:srgbClr val="FF0000"/>
                </a:solidFill>
              </a:rPr>
              <a:t>Attention à ne pas mélanger les ordres de priorités !</a:t>
            </a:r>
            <a:br>
              <a:rPr lang="fr-FR" sz="1800" b="0" dirty="0">
                <a:solidFill>
                  <a:srgbClr val="FF0000"/>
                </a:solidFill>
              </a:rPr>
            </a:br>
            <a:r>
              <a:rPr lang="fr-FR" sz="1800" b="0" dirty="0">
                <a:solidFill>
                  <a:schemeClr val="tx1"/>
                </a:solidFill>
              </a:rPr>
              <a:t>Enregistrer la saisie du cadre d’emploi</a:t>
            </a:r>
          </a:p>
        </p:txBody>
      </p:sp>
      <p:pic>
        <p:nvPicPr>
          <p:cNvPr id="6" name="Espace réservé du contenu 5">
            <a:extLst>
              <a:ext uri="{FF2B5EF4-FFF2-40B4-BE49-F238E27FC236}">
                <a16:creationId xmlns:a16="http://schemas.microsoft.com/office/drawing/2014/main" id="{C3C144E1-CCEC-50C1-6589-8179B651CB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4943" y="1155278"/>
            <a:ext cx="10582275" cy="3533775"/>
          </a:xfrm>
        </p:spPr>
      </p:pic>
      <p:sp>
        <p:nvSpPr>
          <p:cNvPr id="4" name="Espace réservé du numéro de diapositive 3">
            <a:extLst>
              <a:ext uri="{FF2B5EF4-FFF2-40B4-BE49-F238E27FC236}">
                <a16:creationId xmlns:a16="http://schemas.microsoft.com/office/drawing/2014/main" id="{B50501D3-2A1F-BD70-42BD-95C404FF53AD}"/>
              </a:ext>
            </a:extLst>
          </p:cNvPr>
          <p:cNvSpPr>
            <a:spLocks noGrp="1"/>
          </p:cNvSpPr>
          <p:nvPr>
            <p:ph type="sldNum" sz="quarter" idx="12"/>
          </p:nvPr>
        </p:nvSpPr>
        <p:spPr/>
        <p:txBody>
          <a:bodyPr/>
          <a:lstStyle/>
          <a:p>
            <a:fld id="{FFC61400-75E0-47EA-9D3C-7E508FA81C51}" type="slidenum">
              <a:rPr lang="fr-FR" smtClean="0"/>
              <a:pPr/>
              <a:t>11</a:t>
            </a:fld>
            <a:endParaRPr lang="fr-FR" dirty="0"/>
          </a:p>
        </p:txBody>
      </p:sp>
    </p:spTree>
    <p:extLst>
      <p:ext uri="{BB962C8B-B14F-4D97-AF65-F5344CB8AC3E}">
        <p14:creationId xmlns:p14="http://schemas.microsoft.com/office/powerpoint/2010/main" val="421456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55326B-B662-44A7-633A-F2063F1492B4}"/>
              </a:ext>
            </a:extLst>
          </p:cNvPr>
          <p:cNvSpPr>
            <a:spLocks noGrp="1"/>
          </p:cNvSpPr>
          <p:nvPr>
            <p:ph type="title"/>
          </p:nvPr>
        </p:nvSpPr>
        <p:spPr>
          <a:xfrm>
            <a:off x="609600" y="4574749"/>
            <a:ext cx="10972800" cy="796950"/>
          </a:xfrm>
        </p:spPr>
        <p:txBody>
          <a:bodyPr/>
          <a:lstStyle/>
          <a:p>
            <a:r>
              <a:rPr lang="fr-FR" sz="1800" b="0" dirty="0">
                <a:solidFill>
                  <a:schemeClr val="tx1"/>
                </a:solidFill>
              </a:rPr>
              <a:t>Il convient de revenir sur le menu principal et de sélectionner « Liste des dossiers »</a:t>
            </a:r>
          </a:p>
        </p:txBody>
      </p:sp>
      <p:pic>
        <p:nvPicPr>
          <p:cNvPr id="6" name="Espace réservé du contenu 5">
            <a:extLst>
              <a:ext uri="{FF2B5EF4-FFF2-40B4-BE49-F238E27FC236}">
                <a16:creationId xmlns:a16="http://schemas.microsoft.com/office/drawing/2014/main" id="{676DF4A3-D763-2AAA-A2E5-1CCCCF6777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245" y="1285490"/>
            <a:ext cx="10972800" cy="2953357"/>
          </a:xfrm>
        </p:spPr>
      </p:pic>
      <p:sp>
        <p:nvSpPr>
          <p:cNvPr id="4" name="Espace réservé du numéro de diapositive 3">
            <a:extLst>
              <a:ext uri="{FF2B5EF4-FFF2-40B4-BE49-F238E27FC236}">
                <a16:creationId xmlns:a16="http://schemas.microsoft.com/office/drawing/2014/main" id="{73537659-D2BB-95FC-1F88-CEC362DA4E1A}"/>
              </a:ext>
            </a:extLst>
          </p:cNvPr>
          <p:cNvSpPr>
            <a:spLocks noGrp="1"/>
          </p:cNvSpPr>
          <p:nvPr>
            <p:ph type="sldNum" sz="quarter" idx="12"/>
          </p:nvPr>
        </p:nvSpPr>
        <p:spPr/>
        <p:txBody>
          <a:bodyPr/>
          <a:lstStyle/>
          <a:p>
            <a:fld id="{FFC61400-75E0-47EA-9D3C-7E508FA81C51}" type="slidenum">
              <a:rPr lang="fr-FR" smtClean="0"/>
              <a:pPr/>
              <a:t>12</a:t>
            </a:fld>
            <a:endParaRPr lang="fr-FR" dirty="0"/>
          </a:p>
        </p:txBody>
      </p:sp>
    </p:spTree>
    <p:extLst>
      <p:ext uri="{BB962C8B-B14F-4D97-AF65-F5344CB8AC3E}">
        <p14:creationId xmlns:p14="http://schemas.microsoft.com/office/powerpoint/2010/main" val="1242912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A68FB5-327E-85EC-360E-D5DCF8AB48DB}"/>
              </a:ext>
            </a:extLst>
          </p:cNvPr>
          <p:cNvSpPr>
            <a:spLocks noGrp="1"/>
          </p:cNvSpPr>
          <p:nvPr>
            <p:ph type="title"/>
          </p:nvPr>
        </p:nvSpPr>
        <p:spPr>
          <a:xfrm>
            <a:off x="796211" y="4844449"/>
            <a:ext cx="10972800" cy="1201787"/>
          </a:xfrm>
        </p:spPr>
        <p:txBody>
          <a:bodyPr/>
          <a:lstStyle/>
          <a:p>
            <a:r>
              <a:rPr lang="fr-FR" sz="1800" b="0" dirty="0">
                <a:solidFill>
                  <a:schemeClr val="tx1"/>
                </a:solidFill>
              </a:rPr>
              <a:t>Vous trouverez le tableau que vous venez d’enregistrer à l’état « en cours de création ». L’icône représentant une corbeille vous permet à ce stade d’annuler votre travail.</a:t>
            </a:r>
            <a:br>
              <a:rPr lang="fr-FR" sz="1800" b="0" dirty="0">
                <a:solidFill>
                  <a:schemeClr val="tx1"/>
                </a:solidFill>
              </a:rPr>
            </a:br>
            <a:r>
              <a:rPr lang="fr-FR" sz="1800" b="0" dirty="0">
                <a:solidFill>
                  <a:schemeClr val="tx1"/>
                </a:solidFill>
              </a:rPr>
              <a:t>En cliquant sur la ligne vous ouvrez une fenêtre comportant un bouton permettant d’imprimer les propositions validées mais aussi un bouton permettant de valider définitivement votre choix.</a:t>
            </a:r>
            <a:br>
              <a:rPr lang="fr-FR" sz="1800" b="0" dirty="0">
                <a:solidFill>
                  <a:schemeClr val="tx1"/>
                </a:solidFill>
              </a:rPr>
            </a:br>
            <a:endParaRPr lang="fr-FR" sz="1800" b="0" dirty="0">
              <a:solidFill>
                <a:schemeClr val="tx1"/>
              </a:solidFill>
            </a:endParaRPr>
          </a:p>
        </p:txBody>
      </p:sp>
      <p:pic>
        <p:nvPicPr>
          <p:cNvPr id="6" name="Espace réservé du contenu 5">
            <a:extLst>
              <a:ext uri="{FF2B5EF4-FFF2-40B4-BE49-F238E27FC236}">
                <a16:creationId xmlns:a16="http://schemas.microsoft.com/office/drawing/2014/main" id="{46F7674C-6EB3-A3FD-CEEA-658CB2E809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565" y="1447785"/>
            <a:ext cx="10972800" cy="3124508"/>
          </a:xfrm>
        </p:spPr>
      </p:pic>
      <p:sp>
        <p:nvSpPr>
          <p:cNvPr id="4" name="Espace réservé du numéro de diapositive 3">
            <a:extLst>
              <a:ext uri="{FF2B5EF4-FFF2-40B4-BE49-F238E27FC236}">
                <a16:creationId xmlns:a16="http://schemas.microsoft.com/office/drawing/2014/main" id="{F8EEB966-7FEA-D0FD-5BDE-9859163C1C6D}"/>
              </a:ext>
            </a:extLst>
          </p:cNvPr>
          <p:cNvSpPr>
            <a:spLocks noGrp="1"/>
          </p:cNvSpPr>
          <p:nvPr>
            <p:ph type="sldNum" sz="quarter" idx="12"/>
          </p:nvPr>
        </p:nvSpPr>
        <p:spPr/>
        <p:txBody>
          <a:bodyPr/>
          <a:lstStyle/>
          <a:p>
            <a:fld id="{FFC61400-75E0-47EA-9D3C-7E508FA81C51}" type="slidenum">
              <a:rPr lang="fr-FR" smtClean="0"/>
              <a:pPr/>
              <a:t>13</a:t>
            </a:fld>
            <a:endParaRPr lang="fr-FR" dirty="0"/>
          </a:p>
        </p:txBody>
      </p:sp>
      <p:sp>
        <p:nvSpPr>
          <p:cNvPr id="7" name="Flèche : droite 6">
            <a:extLst>
              <a:ext uri="{FF2B5EF4-FFF2-40B4-BE49-F238E27FC236}">
                <a16:creationId xmlns:a16="http://schemas.microsoft.com/office/drawing/2014/main" id="{2515F84F-E384-1DEE-B7D8-CA6013E966E1}"/>
              </a:ext>
            </a:extLst>
          </p:cNvPr>
          <p:cNvSpPr/>
          <p:nvPr/>
        </p:nvSpPr>
        <p:spPr>
          <a:xfrm rot="4885861">
            <a:off x="9353422" y="3159484"/>
            <a:ext cx="928914" cy="335595"/>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11018465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EC40FE-A0E5-1F47-A394-1B8AF76EF41A}"/>
              </a:ext>
            </a:extLst>
          </p:cNvPr>
          <p:cNvSpPr>
            <a:spLocks noGrp="1"/>
          </p:cNvSpPr>
          <p:nvPr>
            <p:ph type="title"/>
          </p:nvPr>
        </p:nvSpPr>
        <p:spPr>
          <a:xfrm>
            <a:off x="609600" y="4626504"/>
            <a:ext cx="10972800" cy="796950"/>
          </a:xfrm>
        </p:spPr>
        <p:txBody>
          <a:bodyPr/>
          <a:lstStyle/>
          <a:p>
            <a:r>
              <a:rPr lang="fr-FR" sz="1800" b="0" dirty="0">
                <a:solidFill>
                  <a:schemeClr val="tx1"/>
                </a:solidFill>
              </a:rPr>
              <a:t>Une fois cette validation effectuée, le programme vous renvoie sur la liste des dossiers. L’étape 1 n’est pas obligatoire. Cliquez directement sur le 2.</a:t>
            </a:r>
          </a:p>
        </p:txBody>
      </p:sp>
      <p:pic>
        <p:nvPicPr>
          <p:cNvPr id="6" name="Espace réservé du contenu 5">
            <a:extLst>
              <a:ext uri="{FF2B5EF4-FFF2-40B4-BE49-F238E27FC236}">
                <a16:creationId xmlns:a16="http://schemas.microsoft.com/office/drawing/2014/main" id="{3E1064EB-EF20-4C71-E2F1-1F5C5F8730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4955" y="1288327"/>
            <a:ext cx="10972800" cy="3059653"/>
          </a:xfrm>
        </p:spPr>
      </p:pic>
      <p:sp>
        <p:nvSpPr>
          <p:cNvPr id="4" name="Espace réservé du numéro de diapositive 3">
            <a:extLst>
              <a:ext uri="{FF2B5EF4-FFF2-40B4-BE49-F238E27FC236}">
                <a16:creationId xmlns:a16="http://schemas.microsoft.com/office/drawing/2014/main" id="{F37CF2BB-FABF-8D04-6CB6-49B24D5CDB4D}"/>
              </a:ext>
            </a:extLst>
          </p:cNvPr>
          <p:cNvSpPr>
            <a:spLocks noGrp="1"/>
          </p:cNvSpPr>
          <p:nvPr>
            <p:ph type="sldNum" sz="quarter" idx="12"/>
          </p:nvPr>
        </p:nvSpPr>
        <p:spPr/>
        <p:txBody>
          <a:bodyPr/>
          <a:lstStyle/>
          <a:p>
            <a:fld id="{FFC61400-75E0-47EA-9D3C-7E508FA81C51}" type="slidenum">
              <a:rPr lang="fr-FR" smtClean="0"/>
              <a:pPr/>
              <a:t>14</a:t>
            </a:fld>
            <a:endParaRPr lang="fr-FR" dirty="0"/>
          </a:p>
        </p:txBody>
      </p:sp>
    </p:spTree>
    <p:extLst>
      <p:ext uri="{BB962C8B-B14F-4D97-AF65-F5344CB8AC3E}">
        <p14:creationId xmlns:p14="http://schemas.microsoft.com/office/powerpoint/2010/main" val="247974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164281D-5BE5-74B9-9401-5AF86946D4B6}"/>
              </a:ext>
            </a:extLst>
          </p:cNvPr>
          <p:cNvSpPr>
            <a:spLocks noGrp="1"/>
          </p:cNvSpPr>
          <p:nvPr>
            <p:ph type="title"/>
          </p:nvPr>
        </p:nvSpPr>
        <p:spPr>
          <a:xfrm>
            <a:off x="702907" y="3612027"/>
            <a:ext cx="10972800" cy="796950"/>
          </a:xfrm>
        </p:spPr>
        <p:txBody>
          <a:bodyPr/>
          <a:lstStyle/>
          <a:p>
            <a:r>
              <a:rPr lang="fr-FR" sz="1800" b="0" dirty="0">
                <a:solidFill>
                  <a:schemeClr val="tx1"/>
                </a:solidFill>
              </a:rPr>
              <a:t>Le statut a changé et la corbeille a disparu, vous devez recliquer sur la ligne pour arriver à l’étape de signature.</a:t>
            </a:r>
          </a:p>
        </p:txBody>
      </p:sp>
      <p:pic>
        <p:nvPicPr>
          <p:cNvPr id="6" name="Espace réservé du contenu 5">
            <a:extLst>
              <a:ext uri="{FF2B5EF4-FFF2-40B4-BE49-F238E27FC236}">
                <a16:creationId xmlns:a16="http://schemas.microsoft.com/office/drawing/2014/main" id="{F2C0C62D-AEAF-04B4-FAD8-6C03FFC072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24201"/>
            <a:ext cx="10972800" cy="2387826"/>
          </a:xfrm>
        </p:spPr>
      </p:pic>
      <p:sp>
        <p:nvSpPr>
          <p:cNvPr id="4" name="Espace réservé du numéro de diapositive 3">
            <a:extLst>
              <a:ext uri="{FF2B5EF4-FFF2-40B4-BE49-F238E27FC236}">
                <a16:creationId xmlns:a16="http://schemas.microsoft.com/office/drawing/2014/main" id="{71FDD9A4-4B30-7033-C209-EF70A2CEA87D}"/>
              </a:ext>
            </a:extLst>
          </p:cNvPr>
          <p:cNvSpPr>
            <a:spLocks noGrp="1"/>
          </p:cNvSpPr>
          <p:nvPr>
            <p:ph type="sldNum" sz="quarter" idx="12"/>
          </p:nvPr>
        </p:nvSpPr>
        <p:spPr/>
        <p:txBody>
          <a:bodyPr/>
          <a:lstStyle/>
          <a:p>
            <a:fld id="{FFC61400-75E0-47EA-9D3C-7E508FA81C51}" type="slidenum">
              <a:rPr lang="fr-FR" smtClean="0"/>
              <a:pPr/>
              <a:t>15</a:t>
            </a:fld>
            <a:endParaRPr lang="fr-FR" dirty="0"/>
          </a:p>
        </p:txBody>
      </p:sp>
    </p:spTree>
    <p:extLst>
      <p:ext uri="{BB962C8B-B14F-4D97-AF65-F5344CB8AC3E}">
        <p14:creationId xmlns:p14="http://schemas.microsoft.com/office/powerpoint/2010/main" val="15336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D1EEE6-BDDE-5D70-A044-88A368A32059}"/>
              </a:ext>
            </a:extLst>
          </p:cNvPr>
          <p:cNvSpPr>
            <a:spLocks noGrp="1"/>
          </p:cNvSpPr>
          <p:nvPr>
            <p:ph type="title"/>
          </p:nvPr>
        </p:nvSpPr>
        <p:spPr>
          <a:xfrm>
            <a:off x="1194318" y="5160817"/>
            <a:ext cx="9797143" cy="857428"/>
          </a:xfrm>
        </p:spPr>
        <p:txBody>
          <a:bodyPr/>
          <a:lstStyle/>
          <a:p>
            <a:r>
              <a:rPr lang="fr-FR" sz="1800" b="0" dirty="0">
                <a:solidFill>
                  <a:schemeClr val="tx1"/>
                </a:solidFill>
              </a:rPr>
              <a:t>Après avoir saisi la date de validation (1), vous figez le tableau (2).</a:t>
            </a:r>
            <a:br>
              <a:rPr lang="fr-FR" sz="1800" b="0" dirty="0">
                <a:solidFill>
                  <a:schemeClr val="tx1"/>
                </a:solidFill>
              </a:rPr>
            </a:br>
            <a:r>
              <a:rPr lang="fr-FR" sz="1800" b="0" dirty="0">
                <a:solidFill>
                  <a:schemeClr val="tx1"/>
                </a:solidFill>
              </a:rPr>
              <a:t>Vous pouvez imprimer le tableau (3).</a:t>
            </a:r>
          </a:p>
        </p:txBody>
      </p:sp>
      <p:pic>
        <p:nvPicPr>
          <p:cNvPr id="6" name="Espace réservé du contenu 5">
            <a:extLst>
              <a:ext uri="{FF2B5EF4-FFF2-40B4-BE49-F238E27FC236}">
                <a16:creationId xmlns:a16="http://schemas.microsoft.com/office/drawing/2014/main" id="{9B59BE8D-6FBB-EAC0-4008-DF6B8A85DC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179" y="979342"/>
            <a:ext cx="10458450" cy="4181475"/>
          </a:xfrm>
        </p:spPr>
      </p:pic>
      <p:sp>
        <p:nvSpPr>
          <p:cNvPr id="4" name="Espace réservé du numéro de diapositive 3">
            <a:extLst>
              <a:ext uri="{FF2B5EF4-FFF2-40B4-BE49-F238E27FC236}">
                <a16:creationId xmlns:a16="http://schemas.microsoft.com/office/drawing/2014/main" id="{EF45C670-2877-D4F2-A7F1-633F11B72C1C}"/>
              </a:ext>
            </a:extLst>
          </p:cNvPr>
          <p:cNvSpPr>
            <a:spLocks noGrp="1"/>
          </p:cNvSpPr>
          <p:nvPr>
            <p:ph type="sldNum" sz="quarter" idx="12"/>
          </p:nvPr>
        </p:nvSpPr>
        <p:spPr/>
        <p:txBody>
          <a:bodyPr/>
          <a:lstStyle/>
          <a:p>
            <a:fld id="{FFC61400-75E0-47EA-9D3C-7E508FA81C51}" type="slidenum">
              <a:rPr lang="fr-FR" smtClean="0"/>
              <a:pPr/>
              <a:t>16</a:t>
            </a:fld>
            <a:endParaRPr lang="fr-FR" dirty="0"/>
          </a:p>
        </p:txBody>
      </p:sp>
    </p:spTree>
    <p:extLst>
      <p:ext uri="{BB962C8B-B14F-4D97-AF65-F5344CB8AC3E}">
        <p14:creationId xmlns:p14="http://schemas.microsoft.com/office/powerpoint/2010/main" val="763678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F909A4-A5A1-0F02-79DC-B1867935EBE2}"/>
              </a:ext>
            </a:extLst>
          </p:cNvPr>
          <p:cNvSpPr>
            <a:spLocks noGrp="1"/>
          </p:cNvSpPr>
          <p:nvPr>
            <p:ph type="title"/>
          </p:nvPr>
        </p:nvSpPr>
        <p:spPr>
          <a:xfrm>
            <a:off x="609600" y="3952333"/>
            <a:ext cx="10972800" cy="796950"/>
          </a:xfrm>
        </p:spPr>
        <p:txBody>
          <a:bodyPr/>
          <a:lstStyle/>
          <a:p>
            <a:r>
              <a:rPr lang="fr-FR" sz="1800" b="0" dirty="0">
                <a:solidFill>
                  <a:schemeClr val="tx1"/>
                </a:solidFill>
              </a:rPr>
              <a:t>Le statut du dossier passe alors en « validé par l’autorité territoriale »</a:t>
            </a:r>
            <a:br>
              <a:rPr lang="fr-FR" sz="1800" b="0" dirty="0">
                <a:solidFill>
                  <a:schemeClr val="tx1"/>
                </a:solidFill>
              </a:rPr>
            </a:br>
            <a:r>
              <a:rPr lang="fr-FR" sz="1800" b="0" dirty="0">
                <a:solidFill>
                  <a:schemeClr val="tx1"/>
                </a:solidFill>
              </a:rPr>
              <a:t>Vous avez la possibilité, tout comme sur l’étape précédente, d’imprimer votre tableau d’avancement.</a:t>
            </a:r>
          </a:p>
        </p:txBody>
      </p:sp>
      <p:pic>
        <p:nvPicPr>
          <p:cNvPr id="6" name="Espace réservé du contenu 5">
            <a:extLst>
              <a:ext uri="{FF2B5EF4-FFF2-40B4-BE49-F238E27FC236}">
                <a16:creationId xmlns:a16="http://schemas.microsoft.com/office/drawing/2014/main" id="{84168E76-0607-68DC-CFE9-8037B15442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48" y="1095248"/>
            <a:ext cx="12087069" cy="2590343"/>
          </a:xfrm>
        </p:spPr>
      </p:pic>
      <p:sp>
        <p:nvSpPr>
          <p:cNvPr id="4" name="Espace réservé du numéro de diapositive 3">
            <a:extLst>
              <a:ext uri="{FF2B5EF4-FFF2-40B4-BE49-F238E27FC236}">
                <a16:creationId xmlns:a16="http://schemas.microsoft.com/office/drawing/2014/main" id="{B2F44074-98D9-DF9C-BEDC-3EF2B6D002FB}"/>
              </a:ext>
            </a:extLst>
          </p:cNvPr>
          <p:cNvSpPr>
            <a:spLocks noGrp="1"/>
          </p:cNvSpPr>
          <p:nvPr>
            <p:ph type="sldNum" sz="quarter" idx="12"/>
          </p:nvPr>
        </p:nvSpPr>
        <p:spPr/>
        <p:txBody>
          <a:bodyPr/>
          <a:lstStyle/>
          <a:p>
            <a:fld id="{FFC61400-75E0-47EA-9D3C-7E508FA81C51}" type="slidenum">
              <a:rPr lang="fr-FR" smtClean="0"/>
              <a:pPr/>
              <a:t>17</a:t>
            </a:fld>
            <a:endParaRPr lang="fr-FR" dirty="0"/>
          </a:p>
        </p:txBody>
      </p:sp>
    </p:spTree>
    <p:extLst>
      <p:ext uri="{BB962C8B-B14F-4D97-AF65-F5344CB8AC3E}">
        <p14:creationId xmlns:p14="http://schemas.microsoft.com/office/powerpoint/2010/main" val="3139971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BAA272-5C4F-CD4D-CA3C-73DF6A71CB67}"/>
              </a:ext>
            </a:extLst>
          </p:cNvPr>
          <p:cNvSpPr>
            <a:spLocks noGrp="1"/>
          </p:cNvSpPr>
          <p:nvPr>
            <p:ph type="title"/>
          </p:nvPr>
        </p:nvSpPr>
        <p:spPr>
          <a:xfrm>
            <a:off x="609600" y="5591965"/>
            <a:ext cx="10972800" cy="796950"/>
          </a:xfrm>
        </p:spPr>
        <p:txBody>
          <a:bodyPr/>
          <a:lstStyle/>
          <a:p>
            <a:r>
              <a:rPr lang="fr-FR" sz="1800" b="0" dirty="0">
                <a:solidFill>
                  <a:schemeClr val="tx1"/>
                </a:solidFill>
              </a:rPr>
              <a:t>Une fois signé, vous devez impérativement téléverser le document sur </a:t>
            </a:r>
            <a:r>
              <a:rPr lang="fr-FR" sz="1800" b="0" dirty="0" err="1">
                <a:solidFill>
                  <a:schemeClr val="tx1"/>
                </a:solidFill>
              </a:rPr>
              <a:t>agirhe</a:t>
            </a:r>
            <a:r>
              <a:rPr lang="fr-FR" sz="1800" b="0" dirty="0">
                <a:solidFill>
                  <a:schemeClr val="tx1"/>
                </a:solidFill>
              </a:rPr>
              <a:t>. </a:t>
            </a:r>
            <a:br>
              <a:rPr lang="fr-FR" sz="1800" b="0" dirty="0">
                <a:solidFill>
                  <a:schemeClr val="tx1"/>
                </a:solidFill>
              </a:rPr>
            </a:br>
            <a:r>
              <a:rPr lang="fr-FR" sz="1800" b="0" dirty="0">
                <a:solidFill>
                  <a:schemeClr val="tx1"/>
                </a:solidFill>
              </a:rPr>
              <a:t>La procédure est la même que celle qui est utilisée pour charger les lignes directrices de gestion.</a:t>
            </a:r>
          </a:p>
        </p:txBody>
      </p:sp>
      <p:pic>
        <p:nvPicPr>
          <p:cNvPr id="6" name="Espace réservé du contenu 5">
            <a:extLst>
              <a:ext uri="{FF2B5EF4-FFF2-40B4-BE49-F238E27FC236}">
                <a16:creationId xmlns:a16="http://schemas.microsoft.com/office/drawing/2014/main" id="{6624BC1F-333E-4D1F-73EB-4C142D9D8E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85447" y="588443"/>
            <a:ext cx="3537664" cy="5003522"/>
          </a:xfrm>
        </p:spPr>
      </p:pic>
      <p:sp>
        <p:nvSpPr>
          <p:cNvPr id="4" name="Espace réservé du numéro de diapositive 3">
            <a:extLst>
              <a:ext uri="{FF2B5EF4-FFF2-40B4-BE49-F238E27FC236}">
                <a16:creationId xmlns:a16="http://schemas.microsoft.com/office/drawing/2014/main" id="{C12F8EF6-4331-75CD-EBBE-4C32E12EB805}"/>
              </a:ext>
            </a:extLst>
          </p:cNvPr>
          <p:cNvSpPr>
            <a:spLocks noGrp="1"/>
          </p:cNvSpPr>
          <p:nvPr>
            <p:ph type="sldNum" sz="quarter" idx="12"/>
          </p:nvPr>
        </p:nvSpPr>
        <p:spPr/>
        <p:txBody>
          <a:bodyPr/>
          <a:lstStyle/>
          <a:p>
            <a:fld id="{FFC61400-75E0-47EA-9D3C-7E508FA81C51}" type="slidenum">
              <a:rPr lang="fr-FR" smtClean="0"/>
              <a:pPr/>
              <a:t>18</a:t>
            </a:fld>
            <a:endParaRPr lang="fr-FR" dirty="0"/>
          </a:p>
        </p:txBody>
      </p:sp>
    </p:spTree>
    <p:extLst>
      <p:ext uri="{BB962C8B-B14F-4D97-AF65-F5344CB8AC3E}">
        <p14:creationId xmlns:p14="http://schemas.microsoft.com/office/powerpoint/2010/main" val="41892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073007-8D71-5C95-DC62-E748C73C8F6F}"/>
              </a:ext>
            </a:extLst>
          </p:cNvPr>
          <p:cNvSpPr>
            <a:spLocks noGrp="1"/>
          </p:cNvSpPr>
          <p:nvPr>
            <p:ph type="title"/>
          </p:nvPr>
        </p:nvSpPr>
        <p:spPr>
          <a:xfrm>
            <a:off x="3511421" y="3970378"/>
            <a:ext cx="6061788" cy="704259"/>
          </a:xfrm>
        </p:spPr>
        <p:txBody>
          <a:bodyPr/>
          <a:lstStyle/>
          <a:p>
            <a:r>
              <a:rPr lang="fr-FR" sz="1800" b="0" dirty="0" err="1">
                <a:solidFill>
                  <a:schemeClr val="tx1"/>
                </a:solidFill>
              </a:rPr>
              <a:t>Agirhe</a:t>
            </a:r>
            <a:r>
              <a:rPr lang="fr-FR" sz="1800" b="0" dirty="0">
                <a:solidFill>
                  <a:schemeClr val="tx1"/>
                </a:solidFill>
              </a:rPr>
              <a:t> est prêt à générer les arrêtés </a:t>
            </a:r>
          </a:p>
        </p:txBody>
      </p:sp>
      <p:pic>
        <p:nvPicPr>
          <p:cNvPr id="6" name="Espace réservé du contenu 5">
            <a:extLst>
              <a:ext uri="{FF2B5EF4-FFF2-40B4-BE49-F238E27FC236}">
                <a16:creationId xmlns:a16="http://schemas.microsoft.com/office/drawing/2014/main" id="{F723C436-11DF-42FB-BE17-CC47BFB39C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028" y="1660152"/>
            <a:ext cx="11811619" cy="1689538"/>
          </a:xfrm>
        </p:spPr>
      </p:pic>
      <p:sp>
        <p:nvSpPr>
          <p:cNvPr id="4" name="Espace réservé du numéro de diapositive 3">
            <a:extLst>
              <a:ext uri="{FF2B5EF4-FFF2-40B4-BE49-F238E27FC236}">
                <a16:creationId xmlns:a16="http://schemas.microsoft.com/office/drawing/2014/main" id="{8A846447-20E9-BF9B-CBC6-A9EC1F58D7CF}"/>
              </a:ext>
            </a:extLst>
          </p:cNvPr>
          <p:cNvSpPr>
            <a:spLocks noGrp="1"/>
          </p:cNvSpPr>
          <p:nvPr>
            <p:ph type="sldNum" sz="quarter" idx="12"/>
          </p:nvPr>
        </p:nvSpPr>
        <p:spPr/>
        <p:txBody>
          <a:bodyPr/>
          <a:lstStyle/>
          <a:p>
            <a:fld id="{FFC61400-75E0-47EA-9D3C-7E508FA81C51}" type="slidenum">
              <a:rPr lang="fr-FR" smtClean="0"/>
              <a:pPr/>
              <a:t>19</a:t>
            </a:fld>
            <a:endParaRPr lang="fr-FR" dirty="0"/>
          </a:p>
        </p:txBody>
      </p:sp>
    </p:spTree>
    <p:extLst>
      <p:ext uri="{BB962C8B-B14F-4D97-AF65-F5344CB8AC3E}">
        <p14:creationId xmlns:p14="http://schemas.microsoft.com/office/powerpoint/2010/main" val="207785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080B24-09AE-4D77-ABFC-58C55646AF12}"/>
              </a:ext>
            </a:extLst>
          </p:cNvPr>
          <p:cNvSpPr>
            <a:spLocks noGrp="1"/>
          </p:cNvSpPr>
          <p:nvPr>
            <p:ph type="title"/>
          </p:nvPr>
        </p:nvSpPr>
        <p:spPr>
          <a:xfrm>
            <a:off x="559292" y="974104"/>
            <a:ext cx="11023108" cy="489021"/>
          </a:xfrm>
        </p:spPr>
        <p:txBody>
          <a:bodyPr/>
          <a:lstStyle/>
          <a:p>
            <a:r>
              <a:rPr lang="fr-FR" dirty="0"/>
              <a:t>1. Rappel des principales règles</a:t>
            </a:r>
          </a:p>
        </p:txBody>
      </p:sp>
      <p:sp>
        <p:nvSpPr>
          <p:cNvPr id="3" name="Espace réservé du numéro de diapositive 2">
            <a:extLst>
              <a:ext uri="{FF2B5EF4-FFF2-40B4-BE49-F238E27FC236}">
                <a16:creationId xmlns:a16="http://schemas.microsoft.com/office/drawing/2014/main" id="{8C063682-943C-4BB4-96C9-BBBA225E19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Espace réservé du contenu 2">
            <a:extLst>
              <a:ext uri="{FF2B5EF4-FFF2-40B4-BE49-F238E27FC236}">
                <a16:creationId xmlns:a16="http://schemas.microsoft.com/office/drawing/2014/main" id="{7E3519B6-2C70-48D5-8738-F851A4C6DAD9}"/>
              </a:ext>
            </a:extLst>
          </p:cNvPr>
          <p:cNvSpPr txBox="1">
            <a:spLocks/>
          </p:cNvSpPr>
          <p:nvPr/>
        </p:nvSpPr>
        <p:spPr>
          <a:xfrm>
            <a:off x="559292" y="1715904"/>
            <a:ext cx="11023107" cy="430058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imes New Roman" panose="02020603050405020304" pitchFamily="18" charset="0"/>
              </a:rPr>
              <a:t>Les statuts particuliers de chaque cadre d’emplois fixent les conditions pour pouvoir être inscrit au tableau d’avancement, en général en termes d’ancienneté, d’occupation d’un échelon particulier ou de durée de services effectifs.</a:t>
            </a: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imes New Roman" panose="02020603050405020304" pitchFamily="18" charset="0"/>
              </a:rPr>
              <a:t>Ces</a:t>
            </a:r>
            <a:r>
              <a:rPr lang="fr-FR" sz="1800" dirty="0">
                <a:solidFill>
                  <a:schemeClr val="tx1"/>
                </a:solidFill>
                <a:latin typeface="Verdana" panose="020B0604030504040204" pitchFamily="34" charset="0"/>
                <a:ea typeface="Verdana" panose="020B0604030504040204" pitchFamily="34" charset="0"/>
                <a:cs typeface="Times New Roman" panose="02020603050405020304" pitchFamily="18" charset="0"/>
              </a:rPr>
              <a:t> avancements peuvent intervenir soit par ancienneté, soit après obtention d’un examen professionnel.</a:t>
            </a:r>
            <a:endParaRPr kumimoji="0" lang="fr-FR" sz="18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r>
              <a:rPr kumimoji="0" lang="fr-FR" sz="18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Times New Roman" panose="02020603050405020304" pitchFamily="18" charset="0"/>
              </a:rPr>
              <a:t>Il ne peut être dressé qu’un seul tableau par année civile, par grade et par collectivité. Aucun complément, ni modification ne peuvent intervenir sur le tableau d’avancement devenu définitif. </a:t>
            </a:r>
            <a:endParaRPr lang="fr-FR" sz="1800" b="0" i="0" dirty="0">
              <a:solidFill>
                <a:srgbClr val="000000"/>
              </a:solidFill>
              <a:effectLst/>
              <a:latin typeface="Verdana" panose="020B0604030504040204" pitchFamily="34" charset="0"/>
              <a:ea typeface="Verdana" panose="020B0604030504040204" pitchFamily="34" charset="0"/>
            </a:endParaRPr>
          </a:p>
          <a:p>
            <a:pPr marL="4572" indent="0" algn="l" rtl="0" fontAlgn="base">
              <a:spcBef>
                <a:spcPts val="0"/>
              </a:spcBef>
              <a:spcAft>
                <a:spcPts val="0"/>
              </a:spcAft>
              <a:buNone/>
            </a:pPr>
            <a:r>
              <a:rPr lang="fr-FR" sz="1800" b="0" i="0" dirty="0">
                <a:solidFill>
                  <a:srgbClr val="000000"/>
                </a:solidFill>
                <a:effectLst/>
                <a:latin typeface="Verdana" panose="020B0604030504040204" pitchFamily="34" charset="0"/>
                <a:ea typeface="Verdana" panose="020B0604030504040204" pitchFamily="34" charset="0"/>
              </a:rPr>
              <a:t>La nomination des agents se fait dans le respect des ratios déterminés par l’assemblée délibérante, après avis du Comité Social Territorial.</a:t>
            </a:r>
            <a:br>
              <a:rPr lang="fr-FR" sz="1800" b="0" i="0" dirty="0">
                <a:solidFill>
                  <a:srgbClr val="000000"/>
                </a:solidFill>
                <a:effectLst/>
                <a:latin typeface="Verdana" panose="020B0604030504040204" pitchFamily="34" charset="0"/>
                <a:ea typeface="Verdana" panose="020B0604030504040204" pitchFamily="34" charset="0"/>
              </a:rPr>
            </a:br>
            <a:endParaRPr lang="fr-FR" sz="1800" b="0" i="0" dirty="0">
              <a:solidFill>
                <a:srgbClr val="000000"/>
              </a:solidFill>
              <a:effectLst/>
              <a:latin typeface="Verdana" panose="020B0604030504040204" pitchFamily="34" charset="0"/>
              <a:ea typeface="Verdana" panose="020B0604030504040204" pitchFamily="34" charset="0"/>
            </a:endParaRPr>
          </a:p>
          <a:p>
            <a:pPr marL="4572" indent="0" algn="l" rtl="0" fontAlgn="base">
              <a:spcBef>
                <a:spcPts val="0"/>
              </a:spcBef>
              <a:spcAft>
                <a:spcPts val="0"/>
              </a:spcAft>
              <a:buNone/>
            </a:pPr>
            <a:r>
              <a:rPr lang="fr-FR" sz="1800" b="0" i="0" dirty="0">
                <a:solidFill>
                  <a:srgbClr val="000000"/>
                </a:solidFill>
                <a:effectLst/>
                <a:latin typeface="Verdana" panose="020B0604030504040204" pitchFamily="34" charset="0"/>
                <a:ea typeface="Verdana" panose="020B0604030504040204" pitchFamily="34" charset="0"/>
              </a:rPr>
              <a:t>L’ordre du tableau détermine l’ordre des nominations.</a:t>
            </a:r>
          </a:p>
          <a:p>
            <a:pPr marL="4572" indent="0" algn="l" rtl="0" fontAlgn="base">
              <a:spcBef>
                <a:spcPts val="0"/>
              </a:spcBef>
              <a:spcAft>
                <a:spcPts val="0"/>
              </a:spcAft>
              <a:buNone/>
            </a:pPr>
            <a:r>
              <a:rPr lang="fr-FR" sz="1600" b="0" i="0" dirty="0">
                <a:solidFill>
                  <a:srgbClr val="000000"/>
                </a:solidFill>
                <a:effectLst/>
              </a:rPr>
              <a:t> </a:t>
            </a: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800" b="0" i="0" u="none"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600" b="0" i="0" u="none" strike="noStrike" kern="1200" cap="none" spc="0" normalizeH="0" baseline="0" noProof="0" dirty="0">
              <a:ln>
                <a:noFill/>
              </a:ln>
              <a:solidFill>
                <a:prstClr val="black"/>
              </a:solidFill>
              <a:effectLst/>
              <a:uLnTx/>
              <a:uFillTx/>
              <a:latin typeface="Garamond" panose="02020404030301010803"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1833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D2EF68-20C1-B987-37B4-59A32F00FA09}"/>
              </a:ext>
            </a:extLst>
          </p:cNvPr>
          <p:cNvSpPr>
            <a:spLocks noGrp="1"/>
          </p:cNvSpPr>
          <p:nvPr>
            <p:ph type="title"/>
          </p:nvPr>
        </p:nvSpPr>
        <p:spPr/>
        <p:txBody>
          <a:bodyPr/>
          <a:lstStyle/>
          <a:p>
            <a:r>
              <a:rPr lang="fr-FR" dirty="0"/>
              <a:t>4. Génération et impression des arrêtés</a:t>
            </a:r>
          </a:p>
        </p:txBody>
      </p:sp>
      <p:pic>
        <p:nvPicPr>
          <p:cNvPr id="6" name="Espace réservé du contenu 5">
            <a:extLst>
              <a:ext uri="{FF2B5EF4-FFF2-40B4-BE49-F238E27FC236}">
                <a16:creationId xmlns:a16="http://schemas.microsoft.com/office/drawing/2014/main" id="{31F3D6EB-FC09-57F3-B936-1BC9E19947C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1515" y="1285874"/>
            <a:ext cx="7537677" cy="4602381"/>
          </a:xfrm>
        </p:spPr>
      </p:pic>
      <p:sp>
        <p:nvSpPr>
          <p:cNvPr id="4" name="Espace réservé du numéro de diapositive 3">
            <a:extLst>
              <a:ext uri="{FF2B5EF4-FFF2-40B4-BE49-F238E27FC236}">
                <a16:creationId xmlns:a16="http://schemas.microsoft.com/office/drawing/2014/main" id="{F400F7CD-5F1D-6BE6-95A3-90236CDD534A}"/>
              </a:ext>
            </a:extLst>
          </p:cNvPr>
          <p:cNvSpPr>
            <a:spLocks noGrp="1"/>
          </p:cNvSpPr>
          <p:nvPr>
            <p:ph type="sldNum" sz="quarter" idx="12"/>
          </p:nvPr>
        </p:nvSpPr>
        <p:spPr/>
        <p:txBody>
          <a:bodyPr/>
          <a:lstStyle/>
          <a:p>
            <a:fld id="{FFC61400-75E0-47EA-9D3C-7E508FA81C51}" type="slidenum">
              <a:rPr lang="fr-FR" smtClean="0"/>
              <a:pPr/>
              <a:t>20</a:t>
            </a:fld>
            <a:endParaRPr lang="fr-FR" dirty="0"/>
          </a:p>
        </p:txBody>
      </p:sp>
    </p:spTree>
    <p:extLst>
      <p:ext uri="{BB962C8B-B14F-4D97-AF65-F5344CB8AC3E}">
        <p14:creationId xmlns:p14="http://schemas.microsoft.com/office/powerpoint/2010/main" val="1536183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DF0ADC-CEDA-0604-87E4-B84D535C668D}"/>
              </a:ext>
            </a:extLst>
          </p:cNvPr>
          <p:cNvSpPr>
            <a:spLocks noGrp="1"/>
          </p:cNvSpPr>
          <p:nvPr>
            <p:ph type="title"/>
          </p:nvPr>
        </p:nvSpPr>
        <p:spPr>
          <a:xfrm>
            <a:off x="609600" y="4847455"/>
            <a:ext cx="10972800" cy="796950"/>
          </a:xfrm>
        </p:spPr>
        <p:txBody>
          <a:bodyPr/>
          <a:lstStyle/>
          <a:p>
            <a:r>
              <a:rPr lang="fr-FR" sz="1800" b="0" dirty="0">
                <a:solidFill>
                  <a:schemeClr val="tx1"/>
                </a:solidFill>
              </a:rPr>
              <a:t>Vous trouverez les agents figurant dans vos tableaux. Il suffit de les sélectionner pour générer l’arrêté dans </a:t>
            </a:r>
            <a:r>
              <a:rPr lang="fr-FR" sz="1800" b="0" dirty="0" err="1">
                <a:solidFill>
                  <a:schemeClr val="tx1"/>
                </a:solidFill>
              </a:rPr>
              <a:t>agirhe</a:t>
            </a:r>
            <a:r>
              <a:rPr lang="fr-FR" sz="1800" b="0" dirty="0">
                <a:solidFill>
                  <a:schemeClr val="tx1"/>
                </a:solidFill>
              </a:rPr>
              <a:t>. </a:t>
            </a:r>
            <a:br>
              <a:rPr lang="fr-FR" sz="1800" b="0" dirty="0">
                <a:solidFill>
                  <a:schemeClr val="tx1"/>
                </a:solidFill>
              </a:rPr>
            </a:br>
            <a:r>
              <a:rPr lang="fr-FR" sz="1800" b="0" dirty="0">
                <a:solidFill>
                  <a:schemeClr val="tx1"/>
                </a:solidFill>
              </a:rPr>
              <a:t>A ce stade, vous avez la possibilité de modifier la date de validation en cliquant sur le bouton « modifier » à droite.</a:t>
            </a:r>
          </a:p>
        </p:txBody>
      </p:sp>
      <p:pic>
        <p:nvPicPr>
          <p:cNvPr id="6" name="Espace réservé du contenu 5">
            <a:extLst>
              <a:ext uri="{FF2B5EF4-FFF2-40B4-BE49-F238E27FC236}">
                <a16:creationId xmlns:a16="http://schemas.microsoft.com/office/drawing/2014/main" id="{ABB3B4A6-2080-B26B-21EC-2DDA77A798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657" y="1101406"/>
            <a:ext cx="11662396" cy="3162683"/>
          </a:xfrm>
        </p:spPr>
      </p:pic>
      <p:sp>
        <p:nvSpPr>
          <p:cNvPr id="4" name="Espace réservé du numéro de diapositive 3">
            <a:extLst>
              <a:ext uri="{FF2B5EF4-FFF2-40B4-BE49-F238E27FC236}">
                <a16:creationId xmlns:a16="http://schemas.microsoft.com/office/drawing/2014/main" id="{160C3AF5-14BC-260C-0441-B9CA1E99D581}"/>
              </a:ext>
            </a:extLst>
          </p:cNvPr>
          <p:cNvSpPr>
            <a:spLocks noGrp="1"/>
          </p:cNvSpPr>
          <p:nvPr>
            <p:ph type="sldNum" sz="quarter" idx="12"/>
          </p:nvPr>
        </p:nvSpPr>
        <p:spPr/>
        <p:txBody>
          <a:bodyPr/>
          <a:lstStyle/>
          <a:p>
            <a:fld id="{FFC61400-75E0-47EA-9D3C-7E508FA81C51}" type="slidenum">
              <a:rPr lang="fr-FR" smtClean="0"/>
              <a:pPr/>
              <a:t>21</a:t>
            </a:fld>
            <a:endParaRPr lang="fr-FR" dirty="0"/>
          </a:p>
        </p:txBody>
      </p:sp>
    </p:spTree>
    <p:extLst>
      <p:ext uri="{BB962C8B-B14F-4D97-AF65-F5344CB8AC3E}">
        <p14:creationId xmlns:p14="http://schemas.microsoft.com/office/powerpoint/2010/main" val="14148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4B224-CAA6-92FA-029D-436D76AF6A7E}"/>
              </a:ext>
            </a:extLst>
          </p:cNvPr>
          <p:cNvSpPr>
            <a:spLocks noGrp="1"/>
          </p:cNvSpPr>
          <p:nvPr>
            <p:ph type="title"/>
          </p:nvPr>
        </p:nvSpPr>
        <p:spPr>
          <a:xfrm>
            <a:off x="2792962" y="5565912"/>
            <a:ext cx="8263813" cy="694928"/>
          </a:xfrm>
        </p:spPr>
        <p:txBody>
          <a:bodyPr/>
          <a:lstStyle/>
          <a:p>
            <a:r>
              <a:rPr lang="fr-FR" sz="1800" b="0" dirty="0">
                <a:solidFill>
                  <a:schemeClr val="tx1"/>
                </a:solidFill>
              </a:rPr>
              <a:t>L’arrêté d’avancement de grade s’affiche à l’écran.</a:t>
            </a:r>
          </a:p>
        </p:txBody>
      </p:sp>
      <p:pic>
        <p:nvPicPr>
          <p:cNvPr id="6" name="Espace réservé du contenu 5">
            <a:extLst>
              <a:ext uri="{FF2B5EF4-FFF2-40B4-BE49-F238E27FC236}">
                <a16:creationId xmlns:a16="http://schemas.microsoft.com/office/drawing/2014/main" id="{E24CD52C-E281-45BF-3C80-E53521BF33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2728" y="858417"/>
            <a:ext cx="3351052" cy="4739586"/>
          </a:xfrm>
        </p:spPr>
      </p:pic>
      <p:sp>
        <p:nvSpPr>
          <p:cNvPr id="4" name="Espace réservé du numéro de diapositive 3">
            <a:extLst>
              <a:ext uri="{FF2B5EF4-FFF2-40B4-BE49-F238E27FC236}">
                <a16:creationId xmlns:a16="http://schemas.microsoft.com/office/drawing/2014/main" id="{C43BA11F-6997-795D-E4FE-FEE4D60ECFDA}"/>
              </a:ext>
            </a:extLst>
          </p:cNvPr>
          <p:cNvSpPr>
            <a:spLocks noGrp="1"/>
          </p:cNvSpPr>
          <p:nvPr>
            <p:ph type="sldNum" sz="quarter" idx="12"/>
          </p:nvPr>
        </p:nvSpPr>
        <p:spPr/>
        <p:txBody>
          <a:bodyPr/>
          <a:lstStyle/>
          <a:p>
            <a:fld id="{FFC61400-75E0-47EA-9D3C-7E508FA81C51}" type="slidenum">
              <a:rPr lang="fr-FR" smtClean="0"/>
              <a:pPr/>
              <a:t>22</a:t>
            </a:fld>
            <a:endParaRPr lang="fr-FR" dirty="0"/>
          </a:p>
        </p:txBody>
      </p:sp>
    </p:spTree>
    <p:extLst>
      <p:ext uri="{BB962C8B-B14F-4D97-AF65-F5344CB8AC3E}">
        <p14:creationId xmlns:p14="http://schemas.microsoft.com/office/powerpoint/2010/main" val="740951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7C44D-408B-E6E2-11D5-0374949C1D8E}"/>
              </a:ext>
            </a:extLst>
          </p:cNvPr>
          <p:cNvSpPr>
            <a:spLocks noGrp="1"/>
          </p:cNvSpPr>
          <p:nvPr>
            <p:ph type="title"/>
          </p:nvPr>
        </p:nvSpPr>
        <p:spPr>
          <a:xfrm>
            <a:off x="413657" y="5482630"/>
            <a:ext cx="10972800" cy="796950"/>
          </a:xfrm>
        </p:spPr>
        <p:txBody>
          <a:bodyPr/>
          <a:lstStyle/>
          <a:p>
            <a:r>
              <a:rPr lang="fr-FR" sz="1800" b="0" dirty="0">
                <a:solidFill>
                  <a:schemeClr val="tx1"/>
                </a:solidFill>
              </a:rPr>
              <a:t>Lorsque vous allez dans le déroulement de carrière de l’agent, vous retrouvez l’arrêté d’avancement de grade, en </a:t>
            </a:r>
            <a:r>
              <a:rPr lang="fr-FR" sz="1800" dirty="0">
                <a:solidFill>
                  <a:srgbClr val="7030A0"/>
                </a:solidFill>
              </a:rPr>
              <a:t>« couleur violette » </a:t>
            </a:r>
            <a:r>
              <a:rPr lang="fr-FR" sz="1800" b="0" dirty="0">
                <a:solidFill>
                  <a:schemeClr val="tx1"/>
                </a:solidFill>
              </a:rPr>
              <a:t>(acte généré par la collectivité),</a:t>
            </a:r>
            <a:br>
              <a:rPr lang="fr-FR" sz="1800" b="0" dirty="0">
                <a:solidFill>
                  <a:schemeClr val="tx1"/>
                </a:solidFill>
              </a:rPr>
            </a:br>
            <a:r>
              <a:rPr lang="fr-FR" sz="1800" b="0" dirty="0">
                <a:solidFill>
                  <a:schemeClr val="tx1"/>
                </a:solidFill>
              </a:rPr>
              <a:t>Vous devez nous le transmettre par mail après signature, pour validation.</a:t>
            </a:r>
          </a:p>
        </p:txBody>
      </p:sp>
      <p:pic>
        <p:nvPicPr>
          <p:cNvPr id="6" name="Espace réservé du contenu 5">
            <a:extLst>
              <a:ext uri="{FF2B5EF4-FFF2-40B4-BE49-F238E27FC236}">
                <a16:creationId xmlns:a16="http://schemas.microsoft.com/office/drawing/2014/main" id="{B2CD1F98-4924-7248-56EC-BC64DB006A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8037" y="879894"/>
            <a:ext cx="8264040" cy="4525963"/>
          </a:xfrm>
        </p:spPr>
      </p:pic>
      <p:sp>
        <p:nvSpPr>
          <p:cNvPr id="4" name="Espace réservé du numéro de diapositive 3">
            <a:extLst>
              <a:ext uri="{FF2B5EF4-FFF2-40B4-BE49-F238E27FC236}">
                <a16:creationId xmlns:a16="http://schemas.microsoft.com/office/drawing/2014/main" id="{C415C465-56DB-BF46-D62A-D76F78989F7C}"/>
              </a:ext>
            </a:extLst>
          </p:cNvPr>
          <p:cNvSpPr>
            <a:spLocks noGrp="1"/>
          </p:cNvSpPr>
          <p:nvPr>
            <p:ph type="sldNum" sz="quarter" idx="12"/>
          </p:nvPr>
        </p:nvSpPr>
        <p:spPr/>
        <p:txBody>
          <a:bodyPr/>
          <a:lstStyle/>
          <a:p>
            <a:fld id="{FFC61400-75E0-47EA-9D3C-7E508FA81C51}" type="slidenum">
              <a:rPr lang="fr-FR" smtClean="0"/>
              <a:pPr/>
              <a:t>23</a:t>
            </a:fld>
            <a:endParaRPr lang="fr-FR" dirty="0"/>
          </a:p>
        </p:txBody>
      </p:sp>
    </p:spTree>
    <p:extLst>
      <p:ext uri="{BB962C8B-B14F-4D97-AF65-F5344CB8AC3E}">
        <p14:creationId xmlns:p14="http://schemas.microsoft.com/office/powerpoint/2010/main" val="1187450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C6AD86-0A3A-4E34-A0BB-FB1137EA4228}"/>
              </a:ext>
            </a:extLst>
          </p:cNvPr>
          <p:cNvSpPr>
            <a:spLocks noGrp="1"/>
          </p:cNvSpPr>
          <p:nvPr>
            <p:ph type="title"/>
          </p:nvPr>
        </p:nvSpPr>
        <p:spPr>
          <a:xfrm>
            <a:off x="609600" y="2765304"/>
            <a:ext cx="10972800" cy="1327391"/>
          </a:xfrm>
        </p:spPr>
        <p:txBody>
          <a:bodyPr/>
          <a:lstStyle/>
          <a:p>
            <a:pPr algn="ctr"/>
            <a:r>
              <a:rPr lang="fr-FR" sz="4400" dirty="0"/>
              <a:t>MERCI</a:t>
            </a:r>
            <a:br>
              <a:rPr lang="fr-FR" sz="4400" dirty="0"/>
            </a:br>
            <a:r>
              <a:rPr lang="fr-FR" sz="4400" dirty="0"/>
              <a:t>DE VOTRE ATTENTION</a:t>
            </a:r>
          </a:p>
        </p:txBody>
      </p:sp>
      <p:sp>
        <p:nvSpPr>
          <p:cNvPr id="3" name="Espace réservé du numéro de diapositive 2">
            <a:extLst>
              <a:ext uri="{FF2B5EF4-FFF2-40B4-BE49-F238E27FC236}">
                <a16:creationId xmlns:a16="http://schemas.microsoft.com/office/drawing/2014/main" id="{3817F4FC-1DC1-4DC3-B87F-CC62C114301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719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8DC837A8-F569-4FD3-B479-E7F020C3E79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C61400-75E0-47EA-9D3C-7E508FA81C51}" type="slidenum">
              <a:rPr kumimoji="0" lang="fr-FR"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itre 1">
            <a:extLst>
              <a:ext uri="{FF2B5EF4-FFF2-40B4-BE49-F238E27FC236}">
                <a16:creationId xmlns:a16="http://schemas.microsoft.com/office/drawing/2014/main" id="{4887DAFE-5AD3-4506-A54E-57285B6C50A3}"/>
              </a:ext>
            </a:extLst>
          </p:cNvPr>
          <p:cNvSpPr txBox="1">
            <a:spLocks/>
          </p:cNvSpPr>
          <p:nvPr/>
        </p:nvSpPr>
        <p:spPr>
          <a:xfrm>
            <a:off x="609600" y="861134"/>
            <a:ext cx="10972800" cy="556504"/>
          </a:xfrm>
          <a:prstGeom prst="rect">
            <a:avLst/>
          </a:prstGeom>
        </p:spPr>
        <p:txBody>
          <a:bodyPr/>
          <a:lst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fr-FR" i="0" u="none" strike="noStrike" kern="1200" cap="none" spc="0" normalizeH="0" baseline="0" noProof="0" dirty="0">
              <a:ln>
                <a:noFill/>
              </a:ln>
              <a:solidFill>
                <a:srgbClr val="98C453"/>
              </a:solidFill>
              <a:effectLst/>
              <a:uLnTx/>
              <a:uFillTx/>
            </a:endParaRPr>
          </a:p>
        </p:txBody>
      </p:sp>
      <p:sp>
        <p:nvSpPr>
          <p:cNvPr id="4" name="Espace réservé du contenu 2">
            <a:extLst>
              <a:ext uri="{FF2B5EF4-FFF2-40B4-BE49-F238E27FC236}">
                <a16:creationId xmlns:a16="http://schemas.microsoft.com/office/drawing/2014/main" id="{1A0E2634-6648-461E-B62E-3AD3C28082D3}"/>
              </a:ext>
            </a:extLst>
          </p:cNvPr>
          <p:cNvSpPr txBox="1">
            <a:spLocks/>
          </p:cNvSpPr>
          <p:nvPr/>
        </p:nvSpPr>
        <p:spPr>
          <a:xfrm>
            <a:off x="609600" y="1417637"/>
            <a:ext cx="10972800" cy="4938715"/>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 typeface="Arial" pitchFamily="34" charset="0"/>
              <a:buNone/>
              <a:tabLst/>
              <a:defRPr/>
            </a:pPr>
            <a:endParaRPr kumimoji="0" lang="fr-FR" sz="1800" b="1" i="0" u="sng" strike="noStrike" kern="1200" cap="none" spc="0" normalizeH="0" baseline="0" noProof="0" dirty="0">
              <a:ln>
                <a:noFill/>
              </a:ln>
              <a:solidFill>
                <a:schemeClr val="tx1"/>
              </a:solidFill>
              <a:effectLst/>
              <a:uLnTx/>
              <a:uFillTx/>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B2183574-C9ED-F8A6-C24F-761DE8F78CF7}"/>
              </a:ext>
            </a:extLst>
          </p:cNvPr>
          <p:cNvSpPr txBox="1"/>
          <p:nvPr/>
        </p:nvSpPr>
        <p:spPr>
          <a:xfrm>
            <a:off x="886408" y="1487003"/>
            <a:ext cx="10142376" cy="4801314"/>
          </a:xfrm>
          <a:prstGeom prst="rect">
            <a:avLst/>
          </a:prstGeom>
          <a:noFill/>
        </p:spPr>
        <p:txBody>
          <a:bodyPr wrap="square">
            <a:spAutoFit/>
          </a:bodyPr>
          <a:lstStyle/>
          <a:p>
            <a:pPr marL="4572" indent="0" algn="l" rtl="0" fontAlgn="base">
              <a:spcBef>
                <a:spcPts val="0"/>
              </a:spcBef>
              <a:spcAft>
                <a:spcPts val="0"/>
              </a:spcAft>
              <a:buNone/>
            </a:pPr>
            <a:r>
              <a:rPr lang="fr-FR" sz="1800" b="0" i="0" dirty="0">
                <a:solidFill>
                  <a:srgbClr val="000000"/>
                </a:solidFill>
                <a:effectLst/>
                <a:latin typeface="Verdana" panose="020B0604030504040204" pitchFamily="34" charset="0"/>
                <a:ea typeface="Verdana" panose="020B0604030504040204" pitchFamily="34" charset="0"/>
              </a:rPr>
              <a:t>L’avancement de grade peut nécessiter la création de l'emploi correspondant au nouveau grade s’il n’existe au tableau des effectifs. Depuis 2012 la déclaration de création ou de vacance d’emploi n’est plus obligatoire sur le site emploi-territorial, préalablement à la nomination aux grades exclusivement accessibles par voie d’avancement de grade.</a:t>
            </a:r>
          </a:p>
          <a:p>
            <a:pPr marL="4572" indent="0" algn="l" rtl="0" fontAlgn="base">
              <a:spcBef>
                <a:spcPts val="0"/>
              </a:spcBef>
              <a:spcAft>
                <a:spcPts val="0"/>
              </a:spcAft>
              <a:buNone/>
            </a:pPr>
            <a:r>
              <a:rPr lang="fr-FR" sz="1800" b="0" i="0" dirty="0">
                <a:solidFill>
                  <a:srgbClr val="000000"/>
                </a:solidFill>
                <a:effectLst/>
                <a:latin typeface="Verdana" panose="020B0604030504040204" pitchFamily="34" charset="0"/>
                <a:ea typeface="Verdana" panose="020B0604030504040204" pitchFamily="34" charset="0"/>
              </a:rPr>
              <a:t>Une création de poste n’a pas d’effet rétroactif, le poste est crée au plus tôt à la date de la délibération.</a:t>
            </a:r>
          </a:p>
          <a:p>
            <a:pPr marL="4572" indent="0" algn="l" rtl="0" fontAlgn="base">
              <a:spcBef>
                <a:spcPts val="0"/>
              </a:spcBef>
              <a:spcAft>
                <a:spcPts val="0"/>
              </a:spcAft>
              <a:buNone/>
            </a:pPr>
            <a:r>
              <a:rPr lang="fr-FR" sz="1800" b="0" i="0" dirty="0">
                <a:solidFill>
                  <a:srgbClr val="000000"/>
                </a:solidFill>
                <a:effectLst/>
                <a:latin typeface="Verdana" panose="020B0604030504040204" pitchFamily="34" charset="0"/>
                <a:ea typeface="Verdana" panose="020B0604030504040204" pitchFamily="34" charset="0"/>
              </a:rPr>
              <a:t>Depuis le 1er janvier 2021, l'autorité territoriale doit avoir préalablement défini les Lignes directrices de gestion pour pouvoir procéder à des avancements de grade.</a:t>
            </a:r>
            <a:br>
              <a:rPr lang="fr-FR" sz="1800" b="0" i="0" dirty="0">
                <a:solidFill>
                  <a:srgbClr val="000000"/>
                </a:solidFill>
                <a:effectLst/>
                <a:latin typeface="Verdana" panose="020B0604030504040204" pitchFamily="34" charset="0"/>
                <a:ea typeface="Verdana" panose="020B0604030504040204" pitchFamily="34" charset="0"/>
              </a:rPr>
            </a:br>
            <a:endParaRPr lang="fr-FR" sz="1800" b="0" i="0" dirty="0">
              <a:solidFill>
                <a:srgbClr val="000000"/>
              </a:solidFill>
              <a:effectLst/>
              <a:latin typeface="Verdana" panose="020B0604030504040204" pitchFamily="34" charset="0"/>
              <a:ea typeface="Verdana" panose="020B0604030504040204" pitchFamily="34" charset="0"/>
            </a:endParaRPr>
          </a:p>
          <a:p>
            <a:pPr marL="4572" indent="0" algn="l" rtl="0" fontAlgn="base">
              <a:spcBef>
                <a:spcPts val="0"/>
              </a:spcBef>
              <a:spcAft>
                <a:spcPts val="0"/>
              </a:spcAft>
              <a:buNone/>
            </a:pPr>
            <a:r>
              <a:rPr lang="fr-FR" sz="1800" b="0" i="0" dirty="0">
                <a:solidFill>
                  <a:srgbClr val="000000"/>
                </a:solidFill>
                <a:effectLst/>
                <a:latin typeface="Verdana" panose="020B0604030504040204" pitchFamily="34" charset="0"/>
                <a:ea typeface="Verdana" panose="020B0604030504040204" pitchFamily="34" charset="0"/>
              </a:rPr>
              <a:t>Dès lors que l'ensemble des conditions énumérées ci-dessus sont remplies, la nomination peut intervenir à n'importe quelle date comprise entre le 1er janvier et le 31 décembre de l'année au titre de laquelle le tableau d'avancement est dressé. Passé le 31 décembre, il faudra attendre l'établissement d'un nouveau tableau avant de pouvoir nommer l'agent.</a:t>
            </a:r>
          </a:p>
          <a:p>
            <a:pPr marL="4572" indent="0" algn="l" rtl="0" fontAlgn="base">
              <a:spcBef>
                <a:spcPts val="0"/>
              </a:spcBef>
              <a:spcAft>
                <a:spcPts val="0"/>
              </a:spcAft>
              <a:buNone/>
            </a:pPr>
            <a:endParaRPr lang="fr-FR" dirty="0">
              <a:solidFill>
                <a:srgbClr val="000000"/>
              </a:solidFill>
            </a:endParaRPr>
          </a:p>
          <a:p>
            <a:pPr marL="4572" indent="0" algn="l" rtl="0" fontAlgn="base">
              <a:spcBef>
                <a:spcPts val="0"/>
              </a:spcBef>
              <a:spcAft>
                <a:spcPts val="0"/>
              </a:spcAft>
              <a:buNone/>
            </a:pPr>
            <a:endParaRPr lang="fr-FR" sz="1800" b="0" i="0" dirty="0">
              <a:solidFill>
                <a:srgbClr val="000000"/>
              </a:solidFill>
              <a:effectLst/>
            </a:endParaRPr>
          </a:p>
        </p:txBody>
      </p:sp>
    </p:spTree>
    <p:extLst>
      <p:ext uri="{BB962C8B-B14F-4D97-AF65-F5344CB8AC3E}">
        <p14:creationId xmlns:p14="http://schemas.microsoft.com/office/powerpoint/2010/main" val="130929125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580076F-3A88-0F46-DAE0-C53473E836D9}"/>
              </a:ext>
            </a:extLst>
          </p:cNvPr>
          <p:cNvSpPr>
            <a:spLocks noGrp="1"/>
          </p:cNvSpPr>
          <p:nvPr>
            <p:ph type="sldNum" sz="quarter" idx="12"/>
          </p:nvPr>
        </p:nvSpPr>
        <p:spPr/>
        <p:txBody>
          <a:bodyPr/>
          <a:lstStyle/>
          <a:p>
            <a:fld id="{FFC61400-75E0-47EA-9D3C-7E508FA81C51}" type="slidenum">
              <a:rPr lang="fr-FR" smtClean="0"/>
              <a:pPr/>
              <a:t>4</a:t>
            </a:fld>
            <a:endParaRPr lang="fr-FR" dirty="0"/>
          </a:p>
        </p:txBody>
      </p:sp>
      <p:sp>
        <p:nvSpPr>
          <p:cNvPr id="3" name="Titre 1">
            <a:extLst>
              <a:ext uri="{FF2B5EF4-FFF2-40B4-BE49-F238E27FC236}">
                <a16:creationId xmlns:a16="http://schemas.microsoft.com/office/drawing/2014/main" id="{49550804-49CF-1DB9-1200-1658E66226C6}"/>
              </a:ext>
            </a:extLst>
          </p:cNvPr>
          <p:cNvSpPr txBox="1">
            <a:spLocks/>
          </p:cNvSpPr>
          <p:nvPr/>
        </p:nvSpPr>
        <p:spPr>
          <a:xfrm>
            <a:off x="716723" y="839755"/>
            <a:ext cx="10312193" cy="4036116"/>
          </a:xfrm>
          <a:prstGeom prst="rect">
            <a:avLst/>
          </a:prstGeom>
        </p:spPr>
        <p:txBody>
          <a:bodyPr/>
          <a:lst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a:lstStyle>
          <a:p>
            <a:pPr lvl="0"/>
            <a:r>
              <a:rPr lang="fr-FR" dirty="0">
                <a:solidFill>
                  <a:srgbClr val="92D050"/>
                </a:solidFill>
                <a:latin typeface="Verdana" panose="020B0604030504040204" pitchFamily="34" charset="0"/>
                <a:ea typeface="Verdana" panose="020B0604030504040204" pitchFamily="34" charset="0"/>
              </a:rPr>
              <a:t>2. </a:t>
            </a:r>
            <a:r>
              <a:rPr lang="fr-FR" dirty="0">
                <a:solidFill>
                  <a:srgbClr val="92D050"/>
                </a:solidFill>
              </a:rPr>
              <a:t>Avancements possibles</a:t>
            </a:r>
            <a:endParaRPr lang="fr-FR" sz="1600" b="0" dirty="0">
              <a:solidFill>
                <a:srgbClr val="000000"/>
              </a:solidFill>
            </a:endParaRPr>
          </a:p>
          <a:p>
            <a:pPr algn="just" fontAlgn="base">
              <a:spcBef>
                <a:spcPts val="0"/>
              </a:spcBef>
              <a:spcAft>
                <a:spcPts val="0"/>
              </a:spcAft>
            </a:pPr>
            <a:r>
              <a:rPr lang="fr-FR" sz="1700" b="0" dirty="0">
                <a:solidFill>
                  <a:schemeClr val="tx1"/>
                </a:solidFill>
                <a:latin typeface="Verdana" panose="020B0604030504040204" pitchFamily="34" charset="0"/>
                <a:ea typeface="Verdana" panose="020B0604030504040204" pitchFamily="34" charset="0"/>
              </a:rPr>
              <a:t>La gestion </a:t>
            </a:r>
            <a:r>
              <a:rPr lang="fr-FR" sz="1700" b="0" i="0" dirty="0">
                <a:solidFill>
                  <a:srgbClr val="000000"/>
                </a:solidFill>
                <a:effectLst/>
              </a:rPr>
              <a:t>des avancements de grade s'effectue désormais par le biais du même menu que les Lignes directrices de gestion.</a:t>
            </a:r>
          </a:p>
          <a:p>
            <a:pPr algn="just" fontAlgn="base">
              <a:spcBef>
                <a:spcPts val="0"/>
              </a:spcBef>
            </a:pPr>
            <a:r>
              <a:rPr lang="fr-FR" sz="1700" b="0" i="0" dirty="0">
                <a:solidFill>
                  <a:srgbClr val="000000"/>
                </a:solidFill>
                <a:effectLst/>
              </a:rPr>
              <a:t>Le service procède au calcul des avancements</a:t>
            </a:r>
            <a:r>
              <a:rPr lang="fr-FR" sz="1700" b="0" dirty="0">
                <a:solidFill>
                  <a:srgbClr val="000000"/>
                </a:solidFill>
              </a:rPr>
              <a:t> </a:t>
            </a:r>
            <a:r>
              <a:rPr lang="fr-FR" sz="1800" b="0" dirty="0">
                <a:solidFill>
                  <a:srgbClr val="000000"/>
                </a:solidFill>
              </a:rPr>
              <a:t>en toute fin d’année sur la dernière quinzaine de décembre. </a:t>
            </a:r>
            <a:r>
              <a:rPr lang="fr-FR" sz="1700" b="0" i="0" dirty="0">
                <a:solidFill>
                  <a:srgbClr val="000000"/>
                </a:solidFill>
                <a:effectLst/>
              </a:rPr>
              <a:t> Vous devez vous assurer de la mise à jour des carrières des agents. Un rappel est fait en fin d’année pour l’envoi des arrêtés d’avancements d’échelons et de grades non reçus. Une fois le calcul réalisé, vous pouvez faire le point sur les avancements de votre collectivité en allant dans la fenêtre "avancement de grades possibles"</a:t>
            </a:r>
          </a:p>
          <a:p>
            <a:pPr lvl="0"/>
            <a:endParaRPr lang="fr-FR" sz="1800" b="0" dirty="0">
              <a:solidFill>
                <a:schemeClr val="tx1"/>
              </a:solidFill>
              <a:latin typeface="Verdana" panose="020B0604030504040204" pitchFamily="34" charset="0"/>
              <a:ea typeface="Verdana" panose="020B0604030504040204" pitchFamily="34" charset="0"/>
            </a:endParaRPr>
          </a:p>
          <a:p>
            <a:pPr lvl="0"/>
            <a:endParaRPr lang="fr-FR" sz="1800" b="0" dirty="0">
              <a:solidFill>
                <a:schemeClr val="tx1"/>
              </a:solidFill>
            </a:endParaRPr>
          </a:p>
          <a:p>
            <a:pPr lvl="0"/>
            <a:endParaRPr lang="fr-FR" sz="1800" b="0" dirty="0">
              <a:solidFill>
                <a:schemeClr val="tx1"/>
              </a:solidFill>
              <a:latin typeface="Verdana" panose="020B0604030504040204" pitchFamily="34" charset="0"/>
              <a:ea typeface="Verdana" panose="020B0604030504040204" pitchFamily="34" charset="0"/>
            </a:endParaRPr>
          </a:p>
          <a:p>
            <a:pPr lvl="0"/>
            <a:endParaRPr lang="fr-FR" dirty="0">
              <a:solidFill>
                <a:srgbClr val="92D050"/>
              </a:solidFill>
              <a:latin typeface="Verdana" panose="020B0604030504040204" pitchFamily="34" charset="0"/>
              <a:ea typeface="Verdana" panose="020B0604030504040204" pitchFamily="34" charset="0"/>
            </a:endParaRPr>
          </a:p>
          <a:p>
            <a:pPr lvl="0"/>
            <a:endParaRPr lang="fr-FR" sz="1800" dirty="0">
              <a:solidFill>
                <a:srgbClr val="92D050"/>
              </a:solidFill>
              <a:latin typeface="Verdana" panose="020B0604030504040204" pitchFamily="34" charset="0"/>
              <a:ea typeface="Verdana" panose="020B0604030504040204" pitchFamily="34" charset="0"/>
            </a:endParaRPr>
          </a:p>
        </p:txBody>
      </p:sp>
      <p:pic>
        <p:nvPicPr>
          <p:cNvPr id="1026" name="Picture 2">
            <a:extLst>
              <a:ext uri="{FF2B5EF4-FFF2-40B4-BE49-F238E27FC236}">
                <a16:creationId xmlns:a16="http://schemas.microsoft.com/office/drawing/2014/main" id="{03AFF293-3BAE-C260-61FA-D81EBFBC9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004" y="3429000"/>
            <a:ext cx="11457992" cy="2997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549291"/>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E580076F-3A88-0F46-DAE0-C53473E836D9}"/>
              </a:ext>
            </a:extLst>
          </p:cNvPr>
          <p:cNvSpPr>
            <a:spLocks noGrp="1"/>
          </p:cNvSpPr>
          <p:nvPr>
            <p:ph type="sldNum" sz="quarter" idx="12"/>
          </p:nvPr>
        </p:nvSpPr>
        <p:spPr/>
        <p:txBody>
          <a:bodyPr/>
          <a:lstStyle/>
          <a:p>
            <a:fld id="{FFC61400-75E0-47EA-9D3C-7E508FA81C51}" type="slidenum">
              <a:rPr lang="fr-FR" smtClean="0"/>
              <a:pPr/>
              <a:t>5</a:t>
            </a:fld>
            <a:endParaRPr lang="fr-FR" dirty="0"/>
          </a:p>
        </p:txBody>
      </p:sp>
      <p:sp>
        <p:nvSpPr>
          <p:cNvPr id="3" name="Titre 1">
            <a:extLst>
              <a:ext uri="{FF2B5EF4-FFF2-40B4-BE49-F238E27FC236}">
                <a16:creationId xmlns:a16="http://schemas.microsoft.com/office/drawing/2014/main" id="{49550804-49CF-1DB9-1200-1658E66226C6}"/>
              </a:ext>
            </a:extLst>
          </p:cNvPr>
          <p:cNvSpPr txBox="1">
            <a:spLocks/>
          </p:cNvSpPr>
          <p:nvPr/>
        </p:nvSpPr>
        <p:spPr>
          <a:xfrm>
            <a:off x="539262" y="891065"/>
            <a:ext cx="10972800" cy="500743"/>
          </a:xfrm>
          <a:prstGeom prst="rect">
            <a:avLst/>
          </a:prstGeom>
        </p:spPr>
        <p:txBody>
          <a:bodyPr/>
          <a:lst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a:lstStyle>
          <a:p>
            <a:pPr lvl="0" algn="l"/>
            <a:endParaRPr lang="fr-FR" dirty="0">
              <a:solidFill>
                <a:srgbClr val="92D050"/>
              </a:solidFill>
              <a:latin typeface="Verdana" panose="020B0604030504040204" pitchFamily="34" charset="0"/>
              <a:ea typeface="Verdana" panose="020B0604030504040204" pitchFamily="34" charset="0"/>
            </a:endParaRPr>
          </a:p>
        </p:txBody>
      </p:sp>
      <p:sp>
        <p:nvSpPr>
          <p:cNvPr id="9" name="ZoneTexte 8">
            <a:extLst>
              <a:ext uri="{FF2B5EF4-FFF2-40B4-BE49-F238E27FC236}">
                <a16:creationId xmlns:a16="http://schemas.microsoft.com/office/drawing/2014/main" id="{AC84F16F-FA1C-DC43-4013-5AD5B38C9DC7}"/>
              </a:ext>
            </a:extLst>
          </p:cNvPr>
          <p:cNvSpPr txBox="1"/>
          <p:nvPr/>
        </p:nvSpPr>
        <p:spPr>
          <a:xfrm>
            <a:off x="870711" y="741301"/>
            <a:ext cx="10557733" cy="61555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700" b="0" i="0" strike="noStrike" kern="1200" cap="none" spc="0" normalizeH="0" baseline="0" noProof="0" dirty="0">
                <a:ln>
                  <a:noFill/>
                </a:ln>
                <a:effectLst/>
                <a:uLnTx/>
                <a:uFillTx/>
                <a:latin typeface="Verdana" panose="020B0604030504040204" pitchFamily="34" charset="0"/>
                <a:ea typeface="Verdana" panose="020B0604030504040204" pitchFamily="34" charset="0"/>
              </a:rPr>
              <a:t>Liste des agents de votre collectivité. Seuls ceux pouvant bénéficier d’un avancement comportent l’information correspondante et la date à laquelle cet avancement peut intervenir. </a:t>
            </a:r>
          </a:p>
        </p:txBody>
      </p:sp>
      <p:sp>
        <p:nvSpPr>
          <p:cNvPr id="10" name="ZoneTexte 9">
            <a:extLst>
              <a:ext uri="{FF2B5EF4-FFF2-40B4-BE49-F238E27FC236}">
                <a16:creationId xmlns:a16="http://schemas.microsoft.com/office/drawing/2014/main" id="{206BF401-EE87-8695-360E-D52339750443}"/>
              </a:ext>
            </a:extLst>
          </p:cNvPr>
          <p:cNvSpPr txBox="1"/>
          <p:nvPr/>
        </p:nvSpPr>
        <p:spPr>
          <a:xfrm>
            <a:off x="870712" y="3156402"/>
            <a:ext cx="99233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sng" strike="noStrike" kern="1200" cap="none" spc="0" normalizeH="0" baseline="0" noProof="0" dirty="0">
                <a:ln>
                  <a:noFill/>
                </a:ln>
                <a:solidFill>
                  <a:srgbClr val="7030A0"/>
                </a:solidFill>
                <a:effectLst/>
                <a:uLnTx/>
                <a:uFillTx/>
                <a:ea typeface="+mn-ea"/>
                <a:cs typeface="+mn-cs"/>
              </a:rPr>
              <a:t>Etape 2</a:t>
            </a:r>
            <a:r>
              <a:rPr kumimoji="0" lang="fr-FR" sz="1800" b="0" i="0" strike="noStrike" kern="1200" cap="none" spc="0" normalizeH="0" baseline="0" noProof="0" dirty="0">
                <a:ln>
                  <a:noFill/>
                </a:ln>
                <a:solidFill>
                  <a:srgbClr val="7030A0"/>
                </a:solidFill>
                <a:effectLst/>
                <a:uLnTx/>
                <a:uFillTx/>
                <a:ea typeface="+mn-ea"/>
                <a:cs typeface="+mn-cs"/>
              </a:rPr>
              <a:t> </a:t>
            </a:r>
            <a:r>
              <a:rPr kumimoji="0" lang="fr-FR" sz="1800" b="0" i="0" strike="noStrike" kern="1200" cap="none" spc="0" normalizeH="0" baseline="0" noProof="0" dirty="0">
                <a:ln>
                  <a:noFill/>
                </a:ln>
                <a:solidFill>
                  <a:prstClr val="black"/>
                </a:solidFill>
                <a:effectLst/>
                <a:uLnTx/>
                <a:uFillTx/>
                <a:ea typeface="+mn-ea"/>
                <a:cs typeface="+mn-cs"/>
              </a:rPr>
              <a:t>:</a:t>
            </a:r>
            <a:endParaRPr kumimoji="0" lang="fr-FR" sz="1800" b="0" i="0" u="none" strike="noStrike" kern="1200" cap="none" spc="0" normalizeH="0" baseline="0" noProof="0" dirty="0">
              <a:ln>
                <a:noFill/>
              </a:ln>
              <a:solidFill>
                <a:prstClr val="black"/>
              </a:solidFill>
              <a:effectLst/>
              <a:uLnTx/>
              <a:uFillTx/>
              <a:ea typeface="+mn-ea"/>
              <a:cs typeface="+mn-cs"/>
            </a:endParaRPr>
          </a:p>
        </p:txBody>
      </p:sp>
      <p:pic>
        <p:nvPicPr>
          <p:cNvPr id="2050" name="Picture 2">
            <a:extLst>
              <a:ext uri="{FF2B5EF4-FFF2-40B4-BE49-F238E27FC236}">
                <a16:creationId xmlns:a16="http://schemas.microsoft.com/office/drawing/2014/main" id="{C4B6AA18-AC68-8ABA-261B-9504B2CA0F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132" y="1276854"/>
            <a:ext cx="10664890" cy="375909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C60C0BA7-BB7C-6FAF-DE68-20A5A88E3446}"/>
              </a:ext>
            </a:extLst>
          </p:cNvPr>
          <p:cNvSpPr txBox="1"/>
          <p:nvPr/>
        </p:nvSpPr>
        <p:spPr>
          <a:xfrm>
            <a:off x="252659" y="4967411"/>
            <a:ext cx="11159413"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1" strike="noStrike" kern="1200" cap="none" spc="0" normalizeH="0" baseline="0" noProof="0" dirty="0">
                <a:ln>
                  <a:noFill/>
                </a:ln>
                <a:effectLst/>
                <a:uLnTx/>
                <a:uFillTx/>
                <a:latin typeface="Verdana" panose="020B0604030504040204" pitchFamily="34" charset="0"/>
                <a:ea typeface="Verdana" panose="020B0604030504040204" pitchFamily="34" charset="0"/>
              </a:rPr>
              <a:t>Si un agent pour lequel vous pensez qu’il remplit les conditions n’apparaît pas, vous devez contacter le service carrière afin de corriger les anomalies qui empêchent la détection de l’avancement.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i="1" dirty="0" err="1">
                <a:latin typeface="Verdana" panose="020B0604030504040204" pitchFamily="34" charset="0"/>
                <a:ea typeface="Verdana" panose="020B0604030504040204" pitchFamily="34" charset="0"/>
              </a:rPr>
              <a:t>Agirhe</a:t>
            </a:r>
            <a:r>
              <a:rPr lang="fr-FR" sz="1600" i="1" dirty="0">
                <a:latin typeface="Verdana" panose="020B0604030504040204" pitchFamily="34" charset="0"/>
                <a:ea typeface="Verdana" panose="020B0604030504040204" pitchFamily="34" charset="0"/>
              </a:rPr>
              <a:t> ne détecte pas les conditions particulières propres à certains avancements comme Attaché hors classe, Ingénieur hors classe…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i="1" dirty="0">
                <a:latin typeface="Verdana" panose="020B0604030504040204" pitchFamily="34" charset="0"/>
                <a:ea typeface="Verdana" panose="020B0604030504040204" pitchFamily="34" charset="0"/>
              </a:rPr>
              <a:t>Il ne connait pas l’historique des ratios liés à l’examen professionnel pour les avancements de catégorie B. Nous vous invitons à consulter le service carrière afin de vérifier les possibilités de nomination. </a:t>
            </a:r>
            <a:endParaRPr kumimoji="0" lang="fr-FR" sz="1600" b="0" i="1"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5" name="Flèche : droite 4">
            <a:extLst>
              <a:ext uri="{FF2B5EF4-FFF2-40B4-BE49-F238E27FC236}">
                <a16:creationId xmlns:a16="http://schemas.microsoft.com/office/drawing/2014/main" id="{88A2EE5E-9ED8-38C4-B712-CEB9D1050C74}"/>
              </a:ext>
            </a:extLst>
          </p:cNvPr>
          <p:cNvSpPr/>
          <p:nvPr/>
        </p:nvSpPr>
        <p:spPr>
          <a:xfrm rot="1692248">
            <a:off x="9142394" y="4149647"/>
            <a:ext cx="989045" cy="36933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030A0"/>
              </a:solidFill>
            </a:endParaRPr>
          </a:p>
        </p:txBody>
      </p:sp>
      <p:sp>
        <p:nvSpPr>
          <p:cNvPr id="6" name="Flèche : droite 5">
            <a:extLst>
              <a:ext uri="{FF2B5EF4-FFF2-40B4-BE49-F238E27FC236}">
                <a16:creationId xmlns:a16="http://schemas.microsoft.com/office/drawing/2014/main" id="{81E43891-AAF0-BA81-0056-063B52B803E8}"/>
              </a:ext>
            </a:extLst>
          </p:cNvPr>
          <p:cNvSpPr/>
          <p:nvPr/>
        </p:nvSpPr>
        <p:spPr>
          <a:xfrm>
            <a:off x="326571" y="4525347"/>
            <a:ext cx="460521" cy="13062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4521302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B1A67DA-78A7-0762-7ACB-AAB1390128E8}"/>
              </a:ext>
            </a:extLst>
          </p:cNvPr>
          <p:cNvSpPr>
            <a:spLocks noGrp="1"/>
          </p:cNvSpPr>
          <p:nvPr>
            <p:ph type="sldNum" sz="quarter" idx="12"/>
          </p:nvPr>
        </p:nvSpPr>
        <p:spPr>
          <a:xfrm>
            <a:off x="8763977" y="6365145"/>
            <a:ext cx="2844800" cy="365125"/>
          </a:xfrm>
        </p:spPr>
        <p:txBody>
          <a:bodyPr/>
          <a:lstStyle/>
          <a:p>
            <a:fld id="{FFC61400-75E0-47EA-9D3C-7E508FA81C51}" type="slidenum">
              <a:rPr lang="fr-FR" smtClean="0"/>
              <a:pPr/>
              <a:t>6</a:t>
            </a:fld>
            <a:endParaRPr lang="fr-FR" dirty="0"/>
          </a:p>
        </p:txBody>
      </p:sp>
      <p:sp>
        <p:nvSpPr>
          <p:cNvPr id="6" name="ZoneTexte 5">
            <a:extLst>
              <a:ext uri="{FF2B5EF4-FFF2-40B4-BE49-F238E27FC236}">
                <a16:creationId xmlns:a16="http://schemas.microsoft.com/office/drawing/2014/main" id="{B905832F-4D43-B60A-9549-06A884AA0373}"/>
              </a:ext>
            </a:extLst>
          </p:cNvPr>
          <p:cNvSpPr txBox="1"/>
          <p:nvPr/>
        </p:nvSpPr>
        <p:spPr>
          <a:xfrm>
            <a:off x="513184" y="860244"/>
            <a:ext cx="11467322"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rPr>
              <a:t>3. Création du tableau annuel d’avancement de grade sur </a:t>
            </a:r>
            <a:r>
              <a:rPr kumimoji="0" lang="fr-FR" sz="2400" b="1" i="0" strike="noStrike" kern="1200" cap="none" spc="0" normalizeH="0" baseline="0" noProof="0" dirty="0" err="1">
                <a:ln>
                  <a:noFill/>
                </a:ln>
                <a:solidFill>
                  <a:srgbClr val="92D050"/>
                </a:solidFill>
                <a:effectLst/>
                <a:uLnTx/>
                <a:uFillTx/>
                <a:latin typeface="Verdana" panose="020B0604030504040204" pitchFamily="34" charset="0"/>
                <a:ea typeface="Verdana" panose="020B0604030504040204" pitchFamily="34" charset="0"/>
              </a:rPr>
              <a:t>agirhe</a:t>
            </a:r>
            <a:endParaRPr kumimoji="0" lang="fr-FR" sz="2400" b="1" i="0"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92D05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92D05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92D05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1" dirty="0">
              <a:solidFill>
                <a:srgbClr val="92D050"/>
              </a:solidFill>
              <a:latin typeface="Verdana" panose="020B0604030504040204" pitchFamily="34" charset="0"/>
              <a:ea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1" i="0" strike="noStrike" kern="1200" cap="none" spc="0" normalizeH="0" baseline="0" noProof="0" dirty="0">
              <a:ln>
                <a:noFill/>
              </a:ln>
              <a:solidFill>
                <a:srgbClr val="92D050"/>
              </a:solidFill>
              <a:effectLst/>
              <a:uLnTx/>
              <a:uFillTx/>
              <a:latin typeface="Verdana" panose="020B0604030504040204" pitchFamily="34" charset="0"/>
              <a:ea typeface="Verdana" panose="020B0604030504040204" pitchFamily="34" charset="0"/>
            </a:endParaRPr>
          </a:p>
        </p:txBody>
      </p:sp>
      <p:sp>
        <p:nvSpPr>
          <p:cNvPr id="12" name="ZoneTexte 11">
            <a:extLst>
              <a:ext uri="{FF2B5EF4-FFF2-40B4-BE49-F238E27FC236}">
                <a16:creationId xmlns:a16="http://schemas.microsoft.com/office/drawing/2014/main" id="{59E494B1-88EE-A496-9D5B-730E534E2297}"/>
              </a:ext>
            </a:extLst>
          </p:cNvPr>
          <p:cNvSpPr txBox="1"/>
          <p:nvPr/>
        </p:nvSpPr>
        <p:spPr>
          <a:xfrm>
            <a:off x="1412406" y="5458449"/>
            <a:ext cx="9662966"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latin typeface="Verdana" panose="020B0604030504040204" pitchFamily="34" charset="0"/>
                <a:ea typeface="Verdana" panose="020B0604030504040204" pitchFamily="34" charset="0"/>
              </a:rPr>
              <a:t>Le menu « nouveau tableau annuel » vous permet de créer vos tableaux grade par grade</a:t>
            </a:r>
            <a:endParaRPr kumimoji="0" lang="fr-FR" sz="1600" b="0" i="0"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3" name="Rectangle 2">
            <a:extLst>
              <a:ext uri="{FF2B5EF4-FFF2-40B4-BE49-F238E27FC236}">
                <a16:creationId xmlns:a16="http://schemas.microsoft.com/office/drawing/2014/main" id="{F1FF4E60-6EE2-20EB-2A27-524A3347F2D3}"/>
              </a:ext>
            </a:extLst>
          </p:cNvPr>
          <p:cNvSpPr/>
          <p:nvPr/>
        </p:nvSpPr>
        <p:spPr>
          <a:xfrm>
            <a:off x="3947746" y="1582615"/>
            <a:ext cx="404446" cy="106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a:extLst>
              <a:ext uri="{FF2B5EF4-FFF2-40B4-BE49-F238E27FC236}">
                <a16:creationId xmlns:a16="http://schemas.microsoft.com/office/drawing/2014/main" id="{632F7B29-2B02-98A2-146F-48184CA4A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529" y="1428386"/>
            <a:ext cx="10287000" cy="380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1511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0614F5F3-04F1-1A4E-611E-DAE028180B42}"/>
              </a:ext>
            </a:extLst>
          </p:cNvPr>
          <p:cNvSpPr>
            <a:spLocks noGrp="1"/>
          </p:cNvSpPr>
          <p:nvPr>
            <p:ph type="sldNum" sz="quarter" idx="12"/>
          </p:nvPr>
        </p:nvSpPr>
        <p:spPr>
          <a:xfrm>
            <a:off x="8700278" y="6384344"/>
            <a:ext cx="2844800" cy="365125"/>
          </a:xfrm>
        </p:spPr>
        <p:txBody>
          <a:bodyPr/>
          <a:lstStyle/>
          <a:p>
            <a:fld id="{FFC61400-75E0-47EA-9D3C-7E508FA81C51}" type="slidenum">
              <a:rPr lang="fr-FR" smtClean="0"/>
              <a:pPr/>
              <a:t>7</a:t>
            </a:fld>
            <a:endParaRPr lang="fr-FR" dirty="0"/>
          </a:p>
        </p:txBody>
      </p:sp>
      <p:pic>
        <p:nvPicPr>
          <p:cNvPr id="2050" name="Picture 2">
            <a:extLst>
              <a:ext uri="{FF2B5EF4-FFF2-40B4-BE49-F238E27FC236}">
                <a16:creationId xmlns:a16="http://schemas.microsoft.com/office/drawing/2014/main" id="{68A49027-0BF6-1645-C30F-5A393505C4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07" y="942641"/>
            <a:ext cx="11407753" cy="473347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a:extLst>
              <a:ext uri="{FF2B5EF4-FFF2-40B4-BE49-F238E27FC236}">
                <a16:creationId xmlns:a16="http://schemas.microsoft.com/office/drawing/2014/main" id="{39D2D509-ED22-3779-5E5C-FEE808A9F0AA}"/>
              </a:ext>
            </a:extLst>
          </p:cNvPr>
          <p:cNvPicPr>
            <a:picLocks noChangeAspect="1"/>
          </p:cNvPicPr>
          <p:nvPr/>
        </p:nvPicPr>
        <p:blipFill>
          <a:blip r:embed="rId3"/>
          <a:stretch>
            <a:fillRect/>
          </a:stretch>
        </p:blipFill>
        <p:spPr>
          <a:xfrm>
            <a:off x="431714" y="5383951"/>
            <a:ext cx="573074" cy="499915"/>
          </a:xfrm>
          <a:prstGeom prst="rect">
            <a:avLst/>
          </a:prstGeom>
        </p:spPr>
      </p:pic>
      <p:sp>
        <p:nvSpPr>
          <p:cNvPr id="8" name="ZoneTexte 7">
            <a:extLst>
              <a:ext uri="{FF2B5EF4-FFF2-40B4-BE49-F238E27FC236}">
                <a16:creationId xmlns:a16="http://schemas.microsoft.com/office/drawing/2014/main" id="{C1E08EBF-B8B6-D296-0BC4-E5E452F4A396}"/>
              </a:ext>
            </a:extLst>
          </p:cNvPr>
          <p:cNvSpPr txBox="1"/>
          <p:nvPr/>
        </p:nvSpPr>
        <p:spPr>
          <a:xfrm>
            <a:off x="1158930" y="5260617"/>
            <a:ext cx="987414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i="1" strike="noStrike" kern="1200" cap="none" spc="0" normalizeH="0" baseline="0" noProof="0" dirty="0">
                <a:ln>
                  <a:noFill/>
                </a:ln>
                <a:effectLst/>
                <a:uLnTx/>
                <a:uFillTx/>
                <a:latin typeface="Verdana" panose="020B0604030504040204" pitchFamily="34" charset="0"/>
                <a:ea typeface="Verdana" panose="020B0604030504040204" pitchFamily="34" charset="0"/>
              </a:rPr>
              <a:t>Si vous n’avez pas préalablement chargé vos Lignes Directrices de Gestion dans </a:t>
            </a:r>
            <a:r>
              <a:rPr kumimoji="0" lang="fr-FR" sz="1600" i="1" strike="noStrike" kern="1200" cap="none" spc="0" normalizeH="0" baseline="0" noProof="0" dirty="0" err="1">
                <a:ln>
                  <a:noFill/>
                </a:ln>
                <a:effectLst/>
                <a:uLnTx/>
                <a:uFillTx/>
                <a:latin typeface="Verdana" panose="020B0604030504040204" pitchFamily="34" charset="0"/>
                <a:ea typeface="Verdana" panose="020B0604030504040204" pitchFamily="34" charset="0"/>
              </a:rPr>
              <a:t>agirhe</a:t>
            </a:r>
            <a:r>
              <a:rPr lang="fr-FR" sz="1600" i="1" dirty="0">
                <a:latin typeface="Verdana" panose="020B0604030504040204" pitchFamily="34" charset="0"/>
                <a:ea typeface="Verdana" panose="020B0604030504040204" pitchFamily="34" charset="0"/>
              </a:rPr>
              <a:t>, le module ne fonctionnera pas.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600" i="1" dirty="0">
                <a:latin typeface="Verdana" panose="020B0604030504040204" pitchFamily="34" charset="0"/>
                <a:ea typeface="Verdana" panose="020B0604030504040204" pitchFamily="34" charset="0"/>
              </a:rPr>
              <a:t>Un message vous indiquera que vous n’avez pas téléchargé votre document LDG dans </a:t>
            </a:r>
            <a:r>
              <a:rPr lang="fr-FR" sz="1600" i="1" dirty="0" err="1">
                <a:latin typeface="Verdana" panose="020B0604030504040204" pitchFamily="34" charset="0"/>
                <a:ea typeface="Verdana" panose="020B0604030504040204" pitchFamily="34" charset="0"/>
              </a:rPr>
              <a:t>agirhe</a:t>
            </a:r>
            <a:r>
              <a:rPr lang="fr-FR" sz="1600" i="1" dirty="0">
                <a:latin typeface="Verdana" panose="020B0604030504040204" pitchFamily="34" charset="0"/>
                <a:ea typeface="Verdana" panose="020B0604030504040204" pitchFamily="34" charset="0"/>
              </a:rPr>
              <a:t>.</a:t>
            </a:r>
            <a:endParaRPr kumimoji="0" lang="fr-FR" sz="1600" i="1" strike="noStrike" kern="1200" cap="none" spc="0" normalizeH="0" baseline="0" noProof="0" dirty="0">
              <a:ln>
                <a:noFill/>
              </a:ln>
              <a:effectLst/>
              <a:uLnTx/>
              <a:uFillTx/>
              <a:latin typeface="Verdana" panose="020B0604030504040204" pitchFamily="34" charset="0"/>
              <a:ea typeface="Verdana" panose="020B0604030504040204" pitchFamily="34" charset="0"/>
            </a:endParaRPr>
          </a:p>
        </p:txBody>
      </p:sp>
      <p:sp>
        <p:nvSpPr>
          <p:cNvPr id="11" name="Flèche : gauche 10">
            <a:extLst>
              <a:ext uri="{FF2B5EF4-FFF2-40B4-BE49-F238E27FC236}">
                <a16:creationId xmlns:a16="http://schemas.microsoft.com/office/drawing/2014/main" id="{180FCD84-91D2-3FBE-0440-15605252A8F2}"/>
              </a:ext>
            </a:extLst>
          </p:cNvPr>
          <p:cNvSpPr/>
          <p:nvPr/>
        </p:nvSpPr>
        <p:spPr>
          <a:xfrm>
            <a:off x="4711959" y="3164754"/>
            <a:ext cx="1045029" cy="289249"/>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7906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D42B8D-5809-04FD-5E9A-FDF4E183EF60}"/>
              </a:ext>
            </a:extLst>
          </p:cNvPr>
          <p:cNvSpPr>
            <a:spLocks noGrp="1"/>
          </p:cNvSpPr>
          <p:nvPr>
            <p:ph type="title"/>
          </p:nvPr>
        </p:nvSpPr>
        <p:spPr>
          <a:xfrm>
            <a:off x="609600" y="942392"/>
            <a:ext cx="10972800" cy="657808"/>
          </a:xfrm>
        </p:spPr>
        <p:txBody>
          <a:bodyPr/>
          <a:lstStyle/>
          <a:p>
            <a:r>
              <a:rPr lang="fr-FR" sz="1600" b="0" dirty="0" err="1">
                <a:solidFill>
                  <a:schemeClr val="tx1"/>
                </a:solidFill>
              </a:rPr>
              <a:t>Agirhe</a:t>
            </a:r>
            <a:r>
              <a:rPr lang="fr-FR" sz="1600" b="0" dirty="0">
                <a:solidFill>
                  <a:schemeClr val="tx1"/>
                </a:solidFill>
              </a:rPr>
              <a:t> calcule les possibilités d’avancement de grade et est en mesure de vous indiquer pour la majeure partie des grades si un agent peut ou non bénéficier d’un avancement.</a:t>
            </a:r>
          </a:p>
        </p:txBody>
      </p:sp>
      <p:sp>
        <p:nvSpPr>
          <p:cNvPr id="4" name="Espace réservé du numéro de diapositive 3">
            <a:extLst>
              <a:ext uri="{FF2B5EF4-FFF2-40B4-BE49-F238E27FC236}">
                <a16:creationId xmlns:a16="http://schemas.microsoft.com/office/drawing/2014/main" id="{2FB451E5-F103-E86F-4F95-72CFF6BE9A1C}"/>
              </a:ext>
            </a:extLst>
          </p:cNvPr>
          <p:cNvSpPr>
            <a:spLocks noGrp="1"/>
          </p:cNvSpPr>
          <p:nvPr>
            <p:ph type="sldNum" sz="quarter" idx="12"/>
          </p:nvPr>
        </p:nvSpPr>
        <p:spPr/>
        <p:txBody>
          <a:bodyPr/>
          <a:lstStyle/>
          <a:p>
            <a:fld id="{FFC61400-75E0-47EA-9D3C-7E508FA81C51}" type="slidenum">
              <a:rPr lang="fr-FR" smtClean="0"/>
              <a:pPr/>
              <a:t>8</a:t>
            </a:fld>
            <a:endParaRPr lang="fr-FR" dirty="0"/>
          </a:p>
        </p:txBody>
      </p:sp>
      <p:pic>
        <p:nvPicPr>
          <p:cNvPr id="3074" name="Picture 2">
            <a:extLst>
              <a:ext uri="{FF2B5EF4-FFF2-40B4-BE49-F238E27FC236}">
                <a16:creationId xmlns:a16="http://schemas.microsoft.com/office/drawing/2014/main" id="{98FE62B8-4411-D63F-263F-D6B119C3C1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9634" y="1492898"/>
            <a:ext cx="10132732" cy="4422710"/>
          </a:xfrm>
          <a:prstGeom prst="rect">
            <a:avLst/>
          </a:prstGeom>
          <a:noFill/>
          <a:extLst>
            <a:ext uri="{909E8E84-426E-40DD-AFC4-6F175D3DCCD1}">
              <a14:hiddenFill xmlns:a14="http://schemas.microsoft.com/office/drawing/2010/main">
                <a:solidFill>
                  <a:srgbClr val="FFFFFF"/>
                </a:solidFill>
              </a14:hiddenFill>
            </a:ext>
          </a:extLst>
        </p:spPr>
      </p:pic>
      <p:sp>
        <p:nvSpPr>
          <p:cNvPr id="3" name="Titre 1">
            <a:extLst>
              <a:ext uri="{FF2B5EF4-FFF2-40B4-BE49-F238E27FC236}">
                <a16:creationId xmlns:a16="http://schemas.microsoft.com/office/drawing/2014/main" id="{392EB1D0-0407-BCF4-8BCA-2A4FD196FEB7}"/>
              </a:ext>
            </a:extLst>
          </p:cNvPr>
          <p:cNvSpPr txBox="1">
            <a:spLocks/>
          </p:cNvSpPr>
          <p:nvPr/>
        </p:nvSpPr>
        <p:spPr>
          <a:xfrm>
            <a:off x="908179" y="6027449"/>
            <a:ext cx="10674221" cy="657808"/>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rgbClr val="98C453"/>
                </a:solidFill>
                <a:latin typeface="Verdana" pitchFamily="34" charset="0"/>
                <a:ea typeface="Verdana" pitchFamily="34" charset="0"/>
                <a:cs typeface="Verdana" pitchFamily="34" charset="0"/>
              </a:defRPr>
            </a:lvl1pPr>
          </a:lstStyle>
          <a:p>
            <a:r>
              <a:rPr lang="fr-FR" sz="1600" b="0" dirty="0" err="1">
                <a:solidFill>
                  <a:schemeClr val="tx1"/>
                </a:solidFill>
              </a:rPr>
              <a:t>Agirhe</a:t>
            </a:r>
            <a:r>
              <a:rPr lang="fr-FR" sz="1600" b="0" dirty="0">
                <a:solidFill>
                  <a:schemeClr val="tx1"/>
                </a:solidFill>
              </a:rPr>
              <a:t> indique les dates auxquels ces avancements peuvent intervenir,</a:t>
            </a:r>
          </a:p>
          <a:p>
            <a:r>
              <a:rPr lang="fr-FR" sz="1600" b="0" dirty="0">
                <a:solidFill>
                  <a:srgbClr val="FF0000"/>
                </a:solidFill>
              </a:rPr>
              <a:t>Attention au respect de ces dates pour établir l’ordre de priorité. </a:t>
            </a:r>
          </a:p>
        </p:txBody>
      </p:sp>
      <p:sp>
        <p:nvSpPr>
          <p:cNvPr id="5" name="ZoneTexte 4">
            <a:extLst>
              <a:ext uri="{FF2B5EF4-FFF2-40B4-BE49-F238E27FC236}">
                <a16:creationId xmlns:a16="http://schemas.microsoft.com/office/drawing/2014/main" id="{DDDF81E6-B42D-A0A2-9258-3B0381CE50EA}"/>
              </a:ext>
            </a:extLst>
          </p:cNvPr>
          <p:cNvSpPr txBox="1"/>
          <p:nvPr/>
        </p:nvSpPr>
        <p:spPr>
          <a:xfrm>
            <a:off x="7343192" y="3181230"/>
            <a:ext cx="3526971" cy="954107"/>
          </a:xfrm>
          <a:prstGeom prst="rect">
            <a:avLst/>
          </a:prstGeom>
          <a:noFill/>
        </p:spPr>
        <p:txBody>
          <a:bodyPr wrap="square" rtlCol="0">
            <a:spAutoFit/>
          </a:bodyPr>
          <a:lstStyle/>
          <a:p>
            <a:r>
              <a:rPr lang="fr-FR" sz="1400" dirty="0" err="1">
                <a:solidFill>
                  <a:srgbClr val="FF0000"/>
                </a:solidFill>
              </a:rPr>
              <a:t>Agirhe</a:t>
            </a:r>
            <a:r>
              <a:rPr lang="fr-FR" sz="1400" dirty="0">
                <a:solidFill>
                  <a:srgbClr val="FF0000"/>
                </a:solidFill>
              </a:rPr>
              <a:t> précise si les ratios ont bien été votés , (pour les collectivités relevant du CST du Centre de gestion). L’absence de ratios connus ne constitue pas une erreur bloquante. </a:t>
            </a:r>
          </a:p>
        </p:txBody>
      </p:sp>
      <p:sp>
        <p:nvSpPr>
          <p:cNvPr id="6" name="Flèche : gauche 5">
            <a:extLst>
              <a:ext uri="{FF2B5EF4-FFF2-40B4-BE49-F238E27FC236}">
                <a16:creationId xmlns:a16="http://schemas.microsoft.com/office/drawing/2014/main" id="{62981A32-8A28-7CDC-9C93-E68806DFB7ED}"/>
              </a:ext>
            </a:extLst>
          </p:cNvPr>
          <p:cNvSpPr/>
          <p:nvPr/>
        </p:nvSpPr>
        <p:spPr>
          <a:xfrm rot="17308810">
            <a:off x="5788437" y="2973624"/>
            <a:ext cx="1119674" cy="415212"/>
          </a:xfrm>
          <a:prstGeom prst="leftArrow">
            <a:avLst>
              <a:gd name="adj1" fmla="val 50000"/>
              <a:gd name="adj2" fmla="val 4775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43491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0D6413-3CF0-BE65-4764-4B8D984B7F37}"/>
              </a:ext>
            </a:extLst>
          </p:cNvPr>
          <p:cNvSpPr>
            <a:spLocks noGrp="1"/>
          </p:cNvSpPr>
          <p:nvPr>
            <p:ph type="title"/>
          </p:nvPr>
        </p:nvSpPr>
        <p:spPr>
          <a:xfrm>
            <a:off x="609600" y="4306280"/>
            <a:ext cx="10972800" cy="796950"/>
          </a:xfrm>
        </p:spPr>
        <p:txBody>
          <a:bodyPr/>
          <a:lstStyle/>
          <a:p>
            <a:r>
              <a:rPr lang="fr-FR" sz="1800" b="0" dirty="0">
                <a:solidFill>
                  <a:schemeClr val="tx1"/>
                </a:solidFill>
              </a:rPr>
              <a:t>Après avoir sélectionné le grade d’avancement pour les agents que vous souhaitez inscrire, vous devez impérativement indiquer la date de nomination et l’ordre d’inscription en s’assurant de la cohérence de celui-ci par rapport aux dates.</a:t>
            </a:r>
          </a:p>
        </p:txBody>
      </p:sp>
      <p:pic>
        <p:nvPicPr>
          <p:cNvPr id="6" name="Espace réservé du contenu 5">
            <a:extLst>
              <a:ext uri="{FF2B5EF4-FFF2-40B4-BE49-F238E27FC236}">
                <a16:creationId xmlns:a16="http://schemas.microsoft.com/office/drawing/2014/main" id="{B7162B0F-87BB-FABD-275E-3ECDAD7D54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247503"/>
            <a:ext cx="10972800" cy="2797134"/>
          </a:xfrm>
        </p:spPr>
      </p:pic>
      <p:sp>
        <p:nvSpPr>
          <p:cNvPr id="4" name="Espace réservé du numéro de diapositive 3">
            <a:extLst>
              <a:ext uri="{FF2B5EF4-FFF2-40B4-BE49-F238E27FC236}">
                <a16:creationId xmlns:a16="http://schemas.microsoft.com/office/drawing/2014/main" id="{C4FC5D8E-909F-1D05-8D2B-070E8658EC02}"/>
              </a:ext>
            </a:extLst>
          </p:cNvPr>
          <p:cNvSpPr>
            <a:spLocks noGrp="1"/>
          </p:cNvSpPr>
          <p:nvPr>
            <p:ph type="sldNum" sz="quarter" idx="12"/>
          </p:nvPr>
        </p:nvSpPr>
        <p:spPr/>
        <p:txBody>
          <a:bodyPr/>
          <a:lstStyle/>
          <a:p>
            <a:fld id="{FFC61400-75E0-47EA-9D3C-7E508FA81C51}" type="slidenum">
              <a:rPr lang="fr-FR" smtClean="0"/>
              <a:pPr/>
              <a:t>9</a:t>
            </a:fld>
            <a:endParaRPr lang="fr-FR" dirty="0"/>
          </a:p>
        </p:txBody>
      </p:sp>
      <p:sp>
        <p:nvSpPr>
          <p:cNvPr id="7" name="Flèche : bas 6">
            <a:extLst>
              <a:ext uri="{FF2B5EF4-FFF2-40B4-BE49-F238E27FC236}">
                <a16:creationId xmlns:a16="http://schemas.microsoft.com/office/drawing/2014/main" id="{2FC9FD07-B2E6-F7FA-7493-C272BCB4570B}"/>
              </a:ext>
            </a:extLst>
          </p:cNvPr>
          <p:cNvSpPr/>
          <p:nvPr/>
        </p:nvSpPr>
        <p:spPr>
          <a:xfrm>
            <a:off x="6858000" y="1247503"/>
            <a:ext cx="429208" cy="655942"/>
          </a:xfrm>
          <a:prstGeom prst="down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9A3C72A4-6620-8C19-C46D-A225E3FB8281}"/>
              </a:ext>
            </a:extLst>
          </p:cNvPr>
          <p:cNvSpPr/>
          <p:nvPr/>
        </p:nvSpPr>
        <p:spPr>
          <a:xfrm rot="2074644">
            <a:off x="9779550" y="1405194"/>
            <a:ext cx="1259633" cy="340559"/>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5802729"/>
      </p:ext>
    </p:extLst>
  </p:cSld>
  <p:clrMapOvr>
    <a:masterClrMapping/>
  </p:clrMapOvr>
</p:sld>
</file>

<file path=ppt/theme/theme1.xml><?xml version="1.0" encoding="utf-8"?>
<a:theme xmlns:a="http://schemas.openxmlformats.org/drawingml/2006/main" name="Thème CD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1614</TotalTime>
  <Words>1092</Words>
  <Application>Microsoft Office PowerPoint</Application>
  <PresentationFormat>Grand écran</PresentationFormat>
  <Paragraphs>77</Paragraphs>
  <Slides>24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24</vt:i4>
      </vt:variant>
    </vt:vector>
  </HeadingPairs>
  <TitlesOfParts>
    <vt:vector size="29" baseType="lpstr">
      <vt:lpstr>Arial</vt:lpstr>
      <vt:lpstr>Calibri</vt:lpstr>
      <vt:lpstr>Garamond</vt:lpstr>
      <vt:lpstr>Verdana</vt:lpstr>
      <vt:lpstr>Thème CDG</vt:lpstr>
      <vt:lpstr>Module Avancements de grade</vt:lpstr>
      <vt:lpstr>1. Rappel des principales règles</vt:lpstr>
      <vt:lpstr>Présentation PowerPoint</vt:lpstr>
      <vt:lpstr>Présentation PowerPoint</vt:lpstr>
      <vt:lpstr>Présentation PowerPoint</vt:lpstr>
      <vt:lpstr>Présentation PowerPoint</vt:lpstr>
      <vt:lpstr>Présentation PowerPoint</vt:lpstr>
      <vt:lpstr>Agirhe calcule les possibilités d’avancement de grade et est en mesure de vous indiquer pour la majeure partie des grades si un agent peut ou non bénéficier d’un avancement.</vt:lpstr>
      <vt:lpstr>Après avoir sélectionné le grade d’avancement pour les agents que vous souhaitez inscrire, vous devez impérativement indiquer la date de nomination et l’ordre d’inscription en s’assurant de la cohérence de celui-ci par rapport aux dates.</vt:lpstr>
      <vt:lpstr>Vous pouvez vérifier les conditions d’avancement en cliquant sur le texte « Conditions d’avancement »</vt:lpstr>
      <vt:lpstr>La saisine intervient par cadre d’emplois (donc pour l’établissement potentiel de 2 tableaux) Attention à ne pas mélanger les ordres de priorités ! Enregistrer la saisie du cadre d’emploi</vt:lpstr>
      <vt:lpstr>Il convient de revenir sur le menu principal et de sélectionner « Liste des dossiers »</vt:lpstr>
      <vt:lpstr>Vous trouverez le tableau que vous venez d’enregistrer à l’état « en cours de création ». L’icône représentant une corbeille vous permet à ce stade d’annuler votre travail. En cliquant sur la ligne vous ouvrez une fenêtre comportant un bouton permettant d’imprimer les propositions validées mais aussi un bouton permettant de valider définitivement votre choix. </vt:lpstr>
      <vt:lpstr>Une fois cette validation effectuée, le programme vous renvoie sur la liste des dossiers. L’étape 1 n’est pas obligatoire. Cliquez directement sur le 2.</vt:lpstr>
      <vt:lpstr>Le statut a changé et la corbeille a disparu, vous devez recliquer sur la ligne pour arriver à l’étape de signature.</vt:lpstr>
      <vt:lpstr>Après avoir saisi la date de validation (1), vous figez le tableau (2). Vous pouvez imprimer le tableau (3).</vt:lpstr>
      <vt:lpstr>Le statut du dossier passe alors en « validé par l’autorité territoriale » Vous avez la possibilité, tout comme sur l’étape précédente, d’imprimer votre tableau d’avancement.</vt:lpstr>
      <vt:lpstr>Une fois signé, vous devez impérativement téléverser le document sur agirhe.  La procédure est la même que celle qui est utilisée pour charger les lignes directrices de gestion.</vt:lpstr>
      <vt:lpstr>Agirhe est prêt à générer les arrêtés </vt:lpstr>
      <vt:lpstr>4. Génération et impression des arrêtés</vt:lpstr>
      <vt:lpstr>Vous trouverez les agents figurant dans vos tableaux. Il suffit de les sélectionner pour générer l’arrêté dans agirhe.  A ce stade, vous avez la possibilité de modifier la date de validation en cliquant sur le bouton « modifier » à droite.</vt:lpstr>
      <vt:lpstr>L’arrêté d’avancement de grade s’affiche à l’écran.</vt:lpstr>
      <vt:lpstr>Lorsque vous allez dans le déroulement de carrière de l’agent, vous retrouvez l’arrêté d’avancement de grade, en « couleur violette » (acte généré par la collectivité), Vous devez nous le transmettre par mail après signature, pour validation.</vt:lpstr>
      <vt:lpstr>MERCI DE VOTRE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MODULE LDG ET AVANCEMENT DE GRADE</dc:title>
  <dc:creator>Orane moussel</dc:creator>
  <cp:lastModifiedBy>Eric HOUSSIER - CDG27</cp:lastModifiedBy>
  <cp:revision>76</cp:revision>
  <dcterms:created xsi:type="dcterms:W3CDTF">2022-05-16T08:33:16Z</dcterms:created>
  <dcterms:modified xsi:type="dcterms:W3CDTF">2023-03-16T14:21:00Z</dcterms:modified>
</cp:coreProperties>
</file>