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8"/>
  </p:notesMasterIdLst>
  <p:sldIdLst>
    <p:sldId id="257" r:id="rId4"/>
    <p:sldId id="379" r:id="rId5"/>
    <p:sldId id="388" r:id="rId6"/>
    <p:sldId id="408" r:id="rId7"/>
    <p:sldId id="389" r:id="rId8"/>
    <p:sldId id="391" r:id="rId9"/>
    <p:sldId id="409" r:id="rId10"/>
    <p:sldId id="390" r:id="rId11"/>
    <p:sldId id="380" r:id="rId12"/>
    <p:sldId id="392" r:id="rId13"/>
    <p:sldId id="381" r:id="rId14"/>
    <p:sldId id="382" r:id="rId15"/>
    <p:sldId id="394" r:id="rId16"/>
    <p:sldId id="411" r:id="rId17"/>
    <p:sldId id="398" r:id="rId18"/>
    <p:sldId id="395" r:id="rId19"/>
    <p:sldId id="412" r:id="rId20"/>
    <p:sldId id="396" r:id="rId21"/>
    <p:sldId id="397" r:id="rId22"/>
    <p:sldId id="383" r:id="rId23"/>
    <p:sldId id="384" r:id="rId24"/>
    <p:sldId id="385" r:id="rId25"/>
    <p:sldId id="386" r:id="rId26"/>
    <p:sldId id="387" r:id="rId27"/>
    <p:sldId id="399" r:id="rId28"/>
    <p:sldId id="400" r:id="rId29"/>
    <p:sldId id="401" r:id="rId30"/>
    <p:sldId id="402" r:id="rId31"/>
    <p:sldId id="403" r:id="rId32"/>
    <p:sldId id="404" r:id="rId33"/>
    <p:sldId id="405" r:id="rId34"/>
    <p:sldId id="407" r:id="rId35"/>
    <p:sldId id="410" r:id="rId36"/>
    <p:sldId id="290" r:id="rId3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HOUSSIER - CDG27" initials="EH-C" lastIdx="5" clrIdx="0">
    <p:extLst>
      <p:ext uri="{19B8F6BF-5375-455C-9EA6-DF929625EA0E}">
        <p15:presenceInfo xmlns:p15="http://schemas.microsoft.com/office/powerpoint/2012/main" userId="S-1-5-21-1562438191-2261067362-988454694-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C62"/>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118E7E-B0F1-4868-928D-9602585C20BC}" type="datetimeFigureOut">
              <a:rPr lang="fr-FR" smtClean="0"/>
              <a:t>31/12/2024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9EC2F15-A248-42B3-86E9-3D3B6D1C8E4D}" type="slidenum">
              <a:rPr lang="fr-FR" smtClean="0"/>
              <a:t>‹N°›</a:t>
            </a:fld>
            <a:endParaRPr lang="fr-FR"/>
          </a:p>
        </p:txBody>
      </p:sp>
    </p:spTree>
    <p:extLst>
      <p:ext uri="{BB962C8B-B14F-4D97-AF65-F5344CB8AC3E}">
        <p14:creationId xmlns:p14="http://schemas.microsoft.com/office/powerpoint/2010/main" val="31712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8113" y="1347788"/>
            <a:ext cx="6462712" cy="363696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B80F4809-0F0E-46C6-98AE-D87CAF40FAB5}" type="slidenum">
              <a:rPr kumimoji="0" lang="fr-FR" sz="1200" b="0" i="0" u="none" strike="noStrike" kern="1200" cap="none" spc="0" normalizeH="0" baseline="0" noProof="0" smtClean="0">
                <a:ln>
                  <a:noFill/>
                </a:ln>
                <a:solidFill>
                  <a:srgbClr val="000000"/>
                </a:solidFill>
                <a:effectLst/>
                <a:uLnTx/>
                <a:uFillTx/>
                <a:latin typeface="Calibri" pitchFamily="34" charset="0"/>
                <a:ea typeface="+mn-ea"/>
                <a:cs typeface="+mn-cs"/>
                <a:sym typeface="Calibri"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fr-FR" sz="1200" b="0" i="0" u="none" strike="noStrike" kern="1200" cap="none" spc="0" normalizeH="0" baseline="0" noProof="0">
              <a:ln>
                <a:noFill/>
              </a:ln>
              <a:solidFill>
                <a:srgbClr val="000000"/>
              </a:solidFill>
              <a:effectLst/>
              <a:uLnTx/>
              <a:uFillTx/>
              <a:latin typeface="Calibri" pitchFamily="34" charset="0"/>
              <a:ea typeface="+mn-ea"/>
              <a:cs typeface="+mn-cs"/>
              <a:sym typeface="Calibri" pitchFamily="34" charset="0"/>
            </a:endParaRPr>
          </a:p>
        </p:txBody>
      </p:sp>
    </p:spTree>
    <p:extLst>
      <p:ext uri="{BB962C8B-B14F-4D97-AF65-F5344CB8AC3E}">
        <p14:creationId xmlns:p14="http://schemas.microsoft.com/office/powerpoint/2010/main" val="95073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Shape 30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fr-FR">
              <a:solidFill>
                <a:srgbClr val="000000"/>
              </a:solidFill>
              <a:latin typeface="Calibri" pitchFamily="34" charset="0"/>
              <a:ea typeface="Calibri" pitchFamily="34" charset="0"/>
              <a:cs typeface="Calibri" pitchFamily="34" charset="0"/>
              <a:sym typeface="Calibri" pitchFamily="34" charset="0"/>
            </a:endParaRPr>
          </a:p>
        </p:txBody>
      </p:sp>
      <p:sp>
        <p:nvSpPr>
          <p:cNvPr id="74755" name="Shape 303"/>
          <p:cNvSpPr>
            <a:spLocks noGrp="1" noRot="1" noChangeAspect="1" noTextEdit="1"/>
          </p:cNvSpPr>
          <p:nvPr>
            <p:ph type="sldImg" idx="2"/>
          </p:nvPr>
        </p:nvSpPr>
        <p:spPr>
          <a:noFill/>
          <a:ln w="9525"/>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28747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78543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21610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E4124-3BF0-2E54-E751-4A7A19EE807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50A151B-97DA-BAA1-8EB0-A22D9A698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F678AA6-FDF1-2D53-5B95-3428BFF5A431}"/>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5" name="Espace réservé du pied de page 4">
            <a:extLst>
              <a:ext uri="{FF2B5EF4-FFF2-40B4-BE49-F238E27FC236}">
                <a16:creationId xmlns:a16="http://schemas.microsoft.com/office/drawing/2014/main" id="{57D8799E-0EB0-89BC-117A-099302B2B5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715672-EF37-16BC-62C2-57DC380C0EFC}"/>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54961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F047A-117D-2608-6A80-7CA6C6D989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89FA35-03FD-BF7E-E349-B70669F8F9C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1B142E-ECF9-AA22-9613-FA0FAD2CA521}"/>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5" name="Espace réservé du pied de page 4">
            <a:extLst>
              <a:ext uri="{FF2B5EF4-FFF2-40B4-BE49-F238E27FC236}">
                <a16:creationId xmlns:a16="http://schemas.microsoft.com/office/drawing/2014/main" id="{73F92F56-62B8-B624-EAD4-ED6E441B2D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39D623-6E0B-73E6-47AC-EB10B9EEBAE4}"/>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2393154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83A6D-36C7-F105-3592-F5482C9D80A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79161A6-5258-EC47-9E18-BDD71996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88A698-0128-7670-1796-A22D86452C31}"/>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5" name="Espace réservé du pied de page 4">
            <a:extLst>
              <a:ext uri="{FF2B5EF4-FFF2-40B4-BE49-F238E27FC236}">
                <a16:creationId xmlns:a16="http://schemas.microsoft.com/office/drawing/2014/main" id="{EB15581F-B943-62F9-51BD-F926480FBA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06672F-E0DF-689D-9233-549A6DDFA508}"/>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893548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A02B0-73C2-242F-48A4-31626CAADE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7A544B-A5F6-8448-C6D7-E43C53B158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ADB3680-11C9-905E-085E-563215EA5C7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E7B2FE-288C-C8A1-E37D-51C515D63EB7}"/>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6" name="Espace réservé du pied de page 5">
            <a:extLst>
              <a:ext uri="{FF2B5EF4-FFF2-40B4-BE49-F238E27FC236}">
                <a16:creationId xmlns:a16="http://schemas.microsoft.com/office/drawing/2014/main" id="{C6B1A699-DB3A-237F-BA68-790027E1FF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90A0F7-A8B4-5AFE-E3A0-1D695486F8FB}"/>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246084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C7BC1-D14E-AC26-CC3A-D304BCA0F82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41E2347-ABD8-2F55-3B7A-3D9B4B48D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6C68EAB-8D38-74BB-680A-695266A2849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809F850-3C74-3F14-4B0F-7EF969F55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5C4F5C-A63D-FB23-0DD3-60C2481E3C6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D770FB5-7DB2-7573-E132-8C22B4617CD1}"/>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8" name="Espace réservé du pied de page 7">
            <a:extLst>
              <a:ext uri="{FF2B5EF4-FFF2-40B4-BE49-F238E27FC236}">
                <a16:creationId xmlns:a16="http://schemas.microsoft.com/office/drawing/2014/main" id="{3073F7EA-B01D-3FE6-B59C-61C11B39226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0C0A282-7245-9B62-5171-EA881D76CFD6}"/>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3963520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EC0F8-89E1-97DB-91A1-07B6955F188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4CEB095-55EA-1E97-09E9-58E2F6122F0D}"/>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4" name="Espace réservé du pied de page 3">
            <a:extLst>
              <a:ext uri="{FF2B5EF4-FFF2-40B4-BE49-F238E27FC236}">
                <a16:creationId xmlns:a16="http://schemas.microsoft.com/office/drawing/2014/main" id="{49807B4B-6D11-4D66-D0AE-A607B0238A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291DAAE-3FB6-5EA5-A47C-C2C78A008D50}"/>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331174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7C564B0-4275-8A8A-8FFD-0C6D1CAF578A}"/>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3" name="Espace réservé du pied de page 2">
            <a:extLst>
              <a:ext uri="{FF2B5EF4-FFF2-40B4-BE49-F238E27FC236}">
                <a16:creationId xmlns:a16="http://schemas.microsoft.com/office/drawing/2014/main" id="{EC987C52-BEC8-9F47-1EDE-9CA0C8940D0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89BFF0-5191-89CB-1623-5ECCAA0B1B18}"/>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282857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B3DCA-950B-1178-835C-D6029A2022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2D77864-9764-581B-C638-C464C3D91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39099FB-468B-6411-6A78-6F522C2D8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2A8434-D410-9A51-44E6-637F5BCB4DBA}"/>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6" name="Espace réservé du pied de page 5">
            <a:extLst>
              <a:ext uri="{FF2B5EF4-FFF2-40B4-BE49-F238E27FC236}">
                <a16:creationId xmlns:a16="http://schemas.microsoft.com/office/drawing/2014/main" id="{C71CE093-FBB1-054F-38A7-8CCC05DB35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A0A076-01A4-CC15-87F3-B02D397B22FE}"/>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7000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128699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22281-0D44-C057-2720-DA9FB806AD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190C91B-5E21-4122-AA4A-A727A1586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20C46C5-3A5B-30A6-D25D-3BE6429B4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977980-7FDA-2E97-8CFC-47FC01F26F46}"/>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6" name="Espace réservé du pied de page 5">
            <a:extLst>
              <a:ext uri="{FF2B5EF4-FFF2-40B4-BE49-F238E27FC236}">
                <a16:creationId xmlns:a16="http://schemas.microsoft.com/office/drawing/2014/main" id="{6BB009B7-B360-F492-7401-4BC2B123C7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A426B9-1CEB-2141-FE63-AA51A59DB0CD}"/>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643182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A5901-728D-F466-E5DD-CF39A5A6D5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866F355-20B3-4FCD-28D3-F288B99377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D52978-B285-FD57-2C0C-8D4B72DA4804}"/>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5" name="Espace réservé du pied de page 4">
            <a:extLst>
              <a:ext uri="{FF2B5EF4-FFF2-40B4-BE49-F238E27FC236}">
                <a16:creationId xmlns:a16="http://schemas.microsoft.com/office/drawing/2014/main" id="{CE522813-9FA7-21D1-EAEE-929E01975D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456475-029D-F9EF-394C-FC88A20EF45B}"/>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4039545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910B31-C82D-7C0E-1DF5-BEB898F8A62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C4DD52E-371B-60C3-F905-0C10D49679E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CA97F7-C35E-522C-9D55-6A175BB09899}"/>
              </a:ext>
            </a:extLst>
          </p:cNvPr>
          <p:cNvSpPr>
            <a:spLocks noGrp="1"/>
          </p:cNvSpPr>
          <p:nvPr>
            <p:ph type="dt" sz="half" idx="10"/>
          </p:nvPr>
        </p:nvSpPr>
        <p:spPr/>
        <p:txBody>
          <a:bodyPr/>
          <a:lstStyle/>
          <a:p>
            <a:fld id="{B31279F9-8FBD-4B03-B501-1DC39009419A}" type="datetimeFigureOut">
              <a:rPr lang="fr-FR" smtClean="0"/>
              <a:t>31/12/2024</a:t>
            </a:fld>
            <a:endParaRPr lang="fr-FR"/>
          </a:p>
        </p:txBody>
      </p:sp>
      <p:sp>
        <p:nvSpPr>
          <p:cNvPr id="5" name="Espace réservé du pied de page 4">
            <a:extLst>
              <a:ext uri="{FF2B5EF4-FFF2-40B4-BE49-F238E27FC236}">
                <a16:creationId xmlns:a16="http://schemas.microsoft.com/office/drawing/2014/main" id="{9EF99D25-5EE4-F25F-C832-5C005A4031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BA568B-085B-211C-CBDC-E418E70B7ACC}"/>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316264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FF2702-768C-43D2-99DB-59D05309D6FB}" type="slidenum">
              <a:rPr lang="fr-FR" smtClean="0"/>
              <a:pPr/>
              <a:t>‹N°›</a:t>
            </a:fld>
            <a:endParaRPr lang="fr-FR"/>
          </a:p>
        </p:txBody>
      </p:sp>
    </p:spTree>
    <p:extLst>
      <p:ext uri="{BB962C8B-B14F-4D97-AF65-F5344CB8AC3E}">
        <p14:creationId xmlns:p14="http://schemas.microsoft.com/office/powerpoint/2010/main" val="385190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FF2702-768C-43D2-99DB-59D05309D6FB}" type="slidenum">
              <a:rPr lang="fr-FR" smtClean="0"/>
              <a:pPr/>
              <a:t>‹N°›</a:t>
            </a:fld>
            <a:endParaRPr lang="fr-FR"/>
          </a:p>
        </p:txBody>
      </p:sp>
    </p:spTree>
    <p:extLst>
      <p:ext uri="{BB962C8B-B14F-4D97-AF65-F5344CB8AC3E}">
        <p14:creationId xmlns:p14="http://schemas.microsoft.com/office/powerpoint/2010/main" val="958149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F42222-9258-4147-B39C-2CCAB9C182F5}" type="slidenum">
              <a:rPr lang="fr-FR" smtClean="0"/>
              <a:pPr/>
              <a:t>‹N°›</a:t>
            </a:fld>
            <a:endParaRPr lang="fr-FR"/>
          </a:p>
        </p:txBody>
      </p:sp>
    </p:spTree>
    <p:extLst>
      <p:ext uri="{BB962C8B-B14F-4D97-AF65-F5344CB8AC3E}">
        <p14:creationId xmlns:p14="http://schemas.microsoft.com/office/powerpoint/2010/main" val="2782542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23/05/2019</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89267C-1C5F-48BA-852C-38CF275E7CF7}" type="slidenum">
              <a:rPr lang="fr-FR" smtClean="0"/>
              <a:pPr/>
              <a:t>‹N°›</a:t>
            </a:fld>
            <a:endParaRPr lang="fr-FR"/>
          </a:p>
        </p:txBody>
      </p:sp>
    </p:spTree>
    <p:extLst>
      <p:ext uri="{BB962C8B-B14F-4D97-AF65-F5344CB8AC3E}">
        <p14:creationId xmlns:p14="http://schemas.microsoft.com/office/powerpoint/2010/main" val="380411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23/05/2019</a:t>
            </a: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8D7471-06EC-4AD4-959E-6A32AD062852}" type="slidenum">
              <a:rPr lang="fr-FR" smtClean="0"/>
              <a:pPr/>
              <a:t>‹N°›</a:t>
            </a:fld>
            <a:endParaRPr lang="fr-FR"/>
          </a:p>
        </p:txBody>
      </p:sp>
    </p:spTree>
    <p:extLst>
      <p:ext uri="{BB962C8B-B14F-4D97-AF65-F5344CB8AC3E}">
        <p14:creationId xmlns:p14="http://schemas.microsoft.com/office/powerpoint/2010/main" val="683562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23/05/2019</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EC7BAC-25D6-4111-96C9-688789BB8BA0}" type="slidenum">
              <a:rPr lang="fr-FR" smtClean="0"/>
              <a:pPr/>
              <a:t>‹N°›</a:t>
            </a:fld>
            <a:endParaRPr lang="fr-FR"/>
          </a:p>
        </p:txBody>
      </p:sp>
    </p:spTree>
    <p:extLst>
      <p:ext uri="{BB962C8B-B14F-4D97-AF65-F5344CB8AC3E}">
        <p14:creationId xmlns:p14="http://schemas.microsoft.com/office/powerpoint/2010/main" val="165777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23/05/2019</a:t>
            </a: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722959-78CB-4199-8B4B-0134D82E0042}" type="slidenum">
              <a:rPr lang="fr-FR" smtClean="0"/>
              <a:pPr/>
              <a:t>‹N°›</a:t>
            </a:fld>
            <a:endParaRPr lang="fr-FR"/>
          </a:p>
        </p:txBody>
      </p:sp>
    </p:spTree>
    <p:extLst>
      <p:ext uri="{BB962C8B-B14F-4D97-AF65-F5344CB8AC3E}">
        <p14:creationId xmlns:p14="http://schemas.microsoft.com/office/powerpoint/2010/main" val="71039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75526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23/05/2019</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5E3AEB-060D-4C08-99ED-C0C15BE406DF}" type="slidenum">
              <a:rPr lang="fr-FR" smtClean="0"/>
              <a:pPr/>
              <a:t>‹N°›</a:t>
            </a:fld>
            <a:endParaRPr lang="fr-FR"/>
          </a:p>
        </p:txBody>
      </p:sp>
    </p:spTree>
    <p:extLst>
      <p:ext uri="{BB962C8B-B14F-4D97-AF65-F5344CB8AC3E}">
        <p14:creationId xmlns:p14="http://schemas.microsoft.com/office/powerpoint/2010/main" val="3438052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23/05/2019</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FF2702-768C-43D2-99DB-59D05309D6FB}" type="slidenum">
              <a:rPr lang="fr-FR" smtClean="0"/>
              <a:pPr/>
              <a:t>‹N°›</a:t>
            </a:fld>
            <a:endParaRPr lang="fr-FR"/>
          </a:p>
        </p:txBody>
      </p:sp>
    </p:spTree>
    <p:extLst>
      <p:ext uri="{BB962C8B-B14F-4D97-AF65-F5344CB8AC3E}">
        <p14:creationId xmlns:p14="http://schemas.microsoft.com/office/powerpoint/2010/main" val="3819964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800B03-995E-4CE7-BA85-934D0B2D0916}" type="slidenum">
              <a:rPr lang="fr-FR" smtClean="0"/>
              <a:pPr/>
              <a:t>‹N°›</a:t>
            </a:fld>
            <a:endParaRPr lang="fr-FR"/>
          </a:p>
        </p:txBody>
      </p:sp>
    </p:spTree>
    <p:extLst>
      <p:ext uri="{BB962C8B-B14F-4D97-AF65-F5344CB8AC3E}">
        <p14:creationId xmlns:p14="http://schemas.microsoft.com/office/powerpoint/2010/main" val="293080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76F4E0-EE82-4531-AA1F-90CD410F9038}" type="slidenum">
              <a:rPr lang="fr-FR" smtClean="0"/>
              <a:pPr/>
              <a:t>‹N°›</a:t>
            </a:fld>
            <a:endParaRPr lang="fr-FR"/>
          </a:p>
        </p:txBody>
      </p:sp>
    </p:spTree>
    <p:extLst>
      <p:ext uri="{BB962C8B-B14F-4D97-AF65-F5344CB8AC3E}">
        <p14:creationId xmlns:p14="http://schemas.microsoft.com/office/powerpoint/2010/main" val="11006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21831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dirty="0"/>
              <a:t>23/05/2019</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89871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r>
              <a:rPr lang="fr-FR" dirty="0"/>
              <a:t>23/05/2019</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5249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23/05/2019</a:t>
            </a: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6216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40113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978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620688"/>
            <a:ext cx="10972800" cy="79695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23/05/2019</a:t>
            </a: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441247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79CCC0-DA96-C4F5-A5B3-48E66D36C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EB11CC-1B3C-815B-D4D2-E1D018F3F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73D722-0AD9-0DFA-4DAC-F583F7FA0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279F9-8FBD-4B03-B501-1DC39009419A}" type="datetimeFigureOut">
              <a:rPr lang="fr-FR" smtClean="0"/>
              <a:t>31/12/2024</a:t>
            </a:fld>
            <a:endParaRPr lang="fr-FR"/>
          </a:p>
        </p:txBody>
      </p:sp>
      <p:sp>
        <p:nvSpPr>
          <p:cNvPr id="5" name="Espace réservé du pied de page 4">
            <a:extLst>
              <a:ext uri="{FF2B5EF4-FFF2-40B4-BE49-F238E27FC236}">
                <a16:creationId xmlns:a16="http://schemas.microsoft.com/office/drawing/2014/main" id="{F51185EB-144B-E460-2861-6D62C1F39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C8C1D64-F96B-8CEA-5990-C695EF029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68063-BC67-4322-B1FE-E9498A77C71F}" type="slidenum">
              <a:rPr lang="fr-FR" smtClean="0"/>
              <a:t>‹N°›</a:t>
            </a:fld>
            <a:endParaRPr lang="fr-FR"/>
          </a:p>
        </p:txBody>
      </p:sp>
    </p:spTree>
    <p:extLst>
      <p:ext uri="{BB962C8B-B14F-4D97-AF65-F5344CB8AC3E}">
        <p14:creationId xmlns:p14="http://schemas.microsoft.com/office/powerpoint/2010/main" val="2363497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620688"/>
            <a:ext cx="10972800" cy="79695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23/05/2019</a:t>
            </a: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F2702-768C-43D2-99DB-59D05309D6FB}" type="slidenum">
              <a:rPr lang="fr-FR" smtClean="0"/>
              <a:pPr/>
              <a:t>‹N°›</a:t>
            </a:fld>
            <a:endParaRPr lang="fr-FR"/>
          </a:p>
        </p:txBody>
      </p:sp>
    </p:spTree>
    <p:extLst>
      <p:ext uri="{BB962C8B-B14F-4D97-AF65-F5344CB8AC3E}">
        <p14:creationId xmlns:p14="http://schemas.microsoft.com/office/powerpoint/2010/main" val="4883558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ites.google.com/a/xn--carrires27-36a.com/procedures-agirhe/agirhe-carriere/promotions-internes-2022/PINV22037.jpg?attredirects=0"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hyperlink" Target="mailto:service.carrieres@cdg27.fr"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g27.fr/carrieres-et-statut/deroulement-de-la-carriere/liste-daptitude-a-la-promotion-intern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jorf/id/JORFTEXT000048678756" TargetMode="External"/><Relationship Id="rId2" Type="http://schemas.openxmlformats.org/officeDocument/2006/relationships/hyperlink" Target="https://www.cdg27.fr/carrieres-et-statut/deroulement-de-la-carriere/promotion-intern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cdg27.fr/carrieres-et-statut/deroulement-de-la-carriere/promotion-intern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cdg27.fr/carrieres-et-statut/deroulement-de-la-carriere/liste-daptitude-a-la-promotion-intern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7392144"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7464152"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536160"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08168" y="0"/>
            <a:ext cx="3519304" cy="6858000"/>
          </a:xfrm>
          <a:prstGeom prst="rect">
            <a:avLst/>
          </a:prstGeom>
          <a:solidFill>
            <a:srgbClr val="98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ctrTitle"/>
          </p:nvPr>
        </p:nvSpPr>
        <p:spPr>
          <a:xfrm>
            <a:off x="0" y="1844827"/>
            <a:ext cx="9298632" cy="1080117"/>
          </a:xfrm>
          <a:solidFill>
            <a:srgbClr val="A2569E"/>
          </a:solidFill>
          <a:ln w="19050">
            <a:solidFill>
              <a:schemeClr val="bg1"/>
            </a:solidFill>
          </a:ln>
        </p:spPr>
        <p:txBody>
          <a:bodyPr anchor="ctr">
            <a:normAutofit/>
          </a:bodyPr>
          <a:lstStyle/>
          <a:p>
            <a:pPr algn="ctr">
              <a:lnSpc>
                <a:spcPct val="100000"/>
              </a:lnSpc>
              <a:spcBef>
                <a:spcPts val="0"/>
              </a:spcBef>
            </a:pPr>
            <a:r>
              <a:rPr lang="fr-FR" sz="3200" b="1" cap="small" dirty="0">
                <a:solidFill>
                  <a:schemeClr val="bg1"/>
                </a:solidFill>
                <a:latin typeface="Verdana" panose="020B0604030504040204" pitchFamily="34" charset="0"/>
                <a:ea typeface="Verdana" panose="020B0604030504040204" pitchFamily="34" charset="0"/>
              </a:rPr>
              <a:t>La Promotion Interne</a:t>
            </a:r>
          </a:p>
        </p:txBody>
      </p:sp>
      <p:sp>
        <p:nvSpPr>
          <p:cNvPr id="3" name="Sous-titre 2"/>
          <p:cNvSpPr>
            <a:spLocks noGrp="1"/>
          </p:cNvSpPr>
          <p:nvPr>
            <p:ph type="subTitle" idx="1"/>
          </p:nvPr>
        </p:nvSpPr>
        <p:spPr>
          <a:xfrm>
            <a:off x="1703512" y="5733256"/>
            <a:ext cx="5400600" cy="960512"/>
          </a:xfrm>
        </p:spPr>
        <p:txBody>
          <a:bodyPr>
            <a:normAutofit/>
          </a:bodyPr>
          <a:lstStyle/>
          <a:p>
            <a:r>
              <a:rPr lang="fr-FR" sz="2400" dirty="0">
                <a:solidFill>
                  <a:schemeClr val="accent3">
                    <a:lumMod val="75000"/>
                  </a:schemeClr>
                </a:solidFill>
                <a:latin typeface="Garamond" panose="02020404030301010803" pitchFamily="18" charset="0"/>
                <a:cs typeface="Arial" pitchFamily="34" charset="0"/>
                <a:sym typeface="Verdana" pitchFamily="34" charset="0"/>
              </a:rPr>
              <a:t>Réunions d’information</a:t>
            </a:r>
          </a:p>
          <a:p>
            <a:r>
              <a:rPr lang="fr-FR" sz="2400" b="1" dirty="0">
                <a:solidFill>
                  <a:schemeClr val="accent3">
                    <a:lumMod val="75000"/>
                  </a:schemeClr>
                </a:solidFill>
                <a:latin typeface="Garamond" panose="02020404030301010803" pitchFamily="18" charset="0"/>
                <a:ea typeface="Verdana" pitchFamily="34" charset="0"/>
                <a:cs typeface="Arial" pitchFamily="34" charset="0"/>
                <a:sym typeface="Verdana" pitchFamily="34" charset="0"/>
              </a:rPr>
              <a:t>Agirhe/Statut</a:t>
            </a:r>
            <a:endParaRPr lang="fr-FR" sz="2400" b="1" dirty="0">
              <a:solidFill>
                <a:schemeClr val="accent3">
                  <a:lumMod val="75000"/>
                </a:schemeClr>
              </a:solidFill>
              <a:latin typeface="Verdana" pitchFamily="34" charset="0"/>
              <a:ea typeface="Verdana" pitchFamily="34" charset="0"/>
              <a:cs typeface="Verdana" pitchFamily="34" charset="0"/>
            </a:endParaRPr>
          </a:p>
        </p:txBody>
      </p:sp>
      <p:pic>
        <p:nvPicPr>
          <p:cNvPr id="5" name="Image 4" descr="LogoCDG27 HD (fond transparent).png"/>
          <p:cNvPicPr>
            <a:picLocks noChangeAspect="1"/>
          </p:cNvPicPr>
          <p:nvPr/>
        </p:nvPicPr>
        <p:blipFill>
          <a:blip r:embed="rId3" cstate="print"/>
          <a:stretch>
            <a:fillRect/>
          </a:stretch>
        </p:blipFill>
        <p:spPr>
          <a:xfrm>
            <a:off x="1847531" y="188643"/>
            <a:ext cx="2520701" cy="1438659"/>
          </a:xfrm>
          <a:prstGeom prst="rect">
            <a:avLst/>
          </a:prstGeom>
        </p:spPr>
      </p:pic>
      <p:sp>
        <p:nvSpPr>
          <p:cNvPr id="12" name="ZoneTexte 11"/>
          <p:cNvSpPr txBox="1"/>
          <p:nvPr/>
        </p:nvSpPr>
        <p:spPr>
          <a:xfrm>
            <a:off x="8040216" y="1052736"/>
            <a:ext cx="19442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2025</a:t>
            </a:r>
          </a:p>
        </p:txBody>
      </p:sp>
      <p:pic>
        <p:nvPicPr>
          <p:cNvPr id="18" name="Image 17" descr="Sans titre.png"/>
          <p:cNvPicPr>
            <a:picLocks noChangeAspect="1"/>
          </p:cNvPicPr>
          <p:nvPr/>
        </p:nvPicPr>
        <p:blipFill>
          <a:blip r:embed="rId4" cstate="print"/>
          <a:stretch>
            <a:fillRect/>
          </a:stretch>
        </p:blipFill>
        <p:spPr>
          <a:xfrm>
            <a:off x="4583832" y="2924944"/>
            <a:ext cx="6543640" cy="2808312"/>
          </a:xfrm>
          <a:prstGeom prst="rect">
            <a:avLst/>
          </a:prstGeom>
        </p:spPr>
      </p:pic>
      <p:sp>
        <p:nvSpPr>
          <p:cNvPr id="4" name="Espace réservé du numéro de diapositive 3">
            <a:extLst>
              <a:ext uri="{FF2B5EF4-FFF2-40B4-BE49-F238E27FC236}">
                <a16:creationId xmlns:a16="http://schemas.microsoft.com/office/drawing/2014/main" id="{671C8EBE-2641-4CCB-8FD5-27F6251EF2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64C6BA-4E27-DF38-D308-F58805CDA782}"/>
              </a:ext>
            </a:extLst>
          </p:cNvPr>
          <p:cNvSpPr>
            <a:spLocks noGrp="1"/>
          </p:cNvSpPr>
          <p:nvPr>
            <p:ph type="title"/>
          </p:nvPr>
        </p:nvSpPr>
        <p:spPr>
          <a:xfrm>
            <a:off x="683580" y="1107250"/>
            <a:ext cx="10647149" cy="796950"/>
          </a:xfrm>
        </p:spPr>
        <p:txBody>
          <a:bodyPr/>
          <a:lstStyle/>
          <a:p>
            <a:r>
              <a:rPr lang="fr-FR" sz="1800" b="0" dirty="0">
                <a:solidFill>
                  <a:srgbClr val="000000"/>
                </a:solidFill>
                <a:effectLst/>
                <a:latin typeface="+mn-lt"/>
              </a:rPr>
              <a:t>Ce menu ne fonctionnera pas si vous ne disposez pas de Lignes directrices de gestion téléchargées dans </a:t>
            </a:r>
            <a:r>
              <a:rPr lang="fr-FR" sz="1800" b="0" dirty="0" err="1">
                <a:solidFill>
                  <a:srgbClr val="000000"/>
                </a:solidFill>
                <a:effectLst/>
                <a:latin typeface="+mn-lt"/>
              </a:rPr>
              <a:t>Agirhe</a:t>
            </a:r>
            <a:r>
              <a:rPr lang="fr-FR" sz="1800" b="0" dirty="0">
                <a:solidFill>
                  <a:srgbClr val="000000"/>
                </a:solidFill>
                <a:effectLst/>
                <a:latin typeface="+mn-lt"/>
              </a:rPr>
              <a:t> </a:t>
            </a:r>
            <a:br>
              <a:rPr lang="fr-FR" sz="1800" b="0" dirty="0">
                <a:solidFill>
                  <a:srgbClr val="000000"/>
                </a:solidFill>
                <a:effectLst/>
                <a:latin typeface="+mn-lt"/>
              </a:rPr>
            </a:br>
            <a:r>
              <a:rPr lang="fr-FR" sz="1800" b="0" dirty="0">
                <a:solidFill>
                  <a:srgbClr val="000000"/>
                </a:solidFill>
                <a:effectLst/>
                <a:latin typeface="+mn-lt"/>
              </a:rPr>
              <a:t>(A l'instar du menu Avancement de Grade).</a:t>
            </a:r>
            <a:endParaRPr lang="fr-FR" sz="1800" dirty="0">
              <a:solidFill>
                <a:srgbClr val="FF0000"/>
              </a:solidFill>
              <a:latin typeface="+mn-lt"/>
            </a:endParaRPr>
          </a:p>
        </p:txBody>
      </p:sp>
      <p:sp>
        <p:nvSpPr>
          <p:cNvPr id="3" name="Espace réservé du numéro de diapositive 2">
            <a:extLst>
              <a:ext uri="{FF2B5EF4-FFF2-40B4-BE49-F238E27FC236}">
                <a16:creationId xmlns:a16="http://schemas.microsoft.com/office/drawing/2014/main" id="{A1EA34C5-BE04-846D-3F81-9D97CBBBED70}"/>
              </a:ext>
            </a:extLst>
          </p:cNvPr>
          <p:cNvSpPr>
            <a:spLocks noGrp="1"/>
          </p:cNvSpPr>
          <p:nvPr>
            <p:ph type="sldNum" sz="quarter" idx="12"/>
          </p:nvPr>
        </p:nvSpPr>
        <p:spPr/>
        <p:txBody>
          <a:bodyPr/>
          <a:lstStyle/>
          <a:p>
            <a:fld id="{FFC61400-75E0-47EA-9D3C-7E508FA81C51}" type="slidenum">
              <a:rPr lang="fr-FR" smtClean="0"/>
              <a:pPr/>
              <a:t>10</a:t>
            </a:fld>
            <a:endParaRPr lang="fr-FR" dirty="0"/>
          </a:p>
        </p:txBody>
      </p:sp>
      <p:pic>
        <p:nvPicPr>
          <p:cNvPr id="1026" name="Picture 2">
            <a:extLst>
              <a:ext uri="{FF2B5EF4-FFF2-40B4-BE49-F238E27FC236}">
                <a16:creationId xmlns:a16="http://schemas.microsoft.com/office/drawing/2014/main" id="{96A993FF-60F4-735B-EDA5-96E3DC8A3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48" y="2051050"/>
            <a:ext cx="10753681" cy="27559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2930962-3503-8E68-079A-56C05F18F9A7}"/>
              </a:ext>
            </a:extLst>
          </p:cNvPr>
          <p:cNvSpPr txBox="1"/>
          <p:nvPr/>
        </p:nvSpPr>
        <p:spPr>
          <a:xfrm>
            <a:off x="577048" y="4507590"/>
            <a:ext cx="11224427" cy="2031325"/>
          </a:xfrm>
          <a:prstGeom prst="rect">
            <a:avLst/>
          </a:prstGeom>
          <a:noFill/>
        </p:spPr>
        <p:txBody>
          <a:bodyPr wrap="square" rtlCol="0">
            <a:spAutoFit/>
          </a:bodyPr>
          <a:lstStyle/>
          <a:p>
            <a:r>
              <a:rPr lang="fr-FR" dirty="0"/>
              <a:t>Il existe 3 types de formulaire de saisie des dossiers :</a:t>
            </a:r>
          </a:p>
          <a:p>
            <a:pPr marL="285750" indent="-285750">
              <a:buFontTx/>
              <a:buChar char="-"/>
            </a:pPr>
            <a:r>
              <a:rPr lang="fr-FR" dirty="0"/>
              <a:t>Le formulaire pour les agents de maitrise (catégorie C) : il s’agit d’un modèle simplifié car il n’est pas soumis à quotas. Si l’agent remplit les conditions statutaires, il sera inscrit sur la liste d’aptitude</a:t>
            </a:r>
          </a:p>
          <a:p>
            <a:pPr marL="285750" indent="-285750">
              <a:buFontTx/>
              <a:buChar char="-"/>
            </a:pPr>
            <a:r>
              <a:rPr lang="fr-FR" dirty="0"/>
              <a:t>Le formulaire des Secrétaires Générales de Mairie : il s’agit également d’un modèle simplifié avec le même formalisme que celui des agents de maitrise et sans quotas</a:t>
            </a:r>
          </a:p>
          <a:p>
            <a:pPr marL="285750" indent="-285750">
              <a:buFontTx/>
              <a:buChar char="-"/>
            </a:pPr>
            <a:r>
              <a:rPr lang="fr-FR" dirty="0"/>
              <a:t>Le formulaire pour les catégories A et les autres cadres d’emploi de catégorie B est soumis à quotas et sa complétude est plus importante et détaillée dans la suite de ce diaporama.</a:t>
            </a:r>
          </a:p>
        </p:txBody>
      </p:sp>
    </p:spTree>
    <p:extLst>
      <p:ext uri="{BB962C8B-B14F-4D97-AF65-F5344CB8AC3E}">
        <p14:creationId xmlns:p14="http://schemas.microsoft.com/office/powerpoint/2010/main" val="2506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DC837A8-F569-4FD3-B479-E7F020C3E7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re 1">
            <a:extLst>
              <a:ext uri="{FF2B5EF4-FFF2-40B4-BE49-F238E27FC236}">
                <a16:creationId xmlns:a16="http://schemas.microsoft.com/office/drawing/2014/main" id="{4887DAFE-5AD3-4506-A54E-57285B6C50A3}"/>
              </a:ext>
            </a:extLst>
          </p:cNvPr>
          <p:cNvSpPr txBox="1">
            <a:spLocks/>
          </p:cNvSpPr>
          <p:nvPr/>
        </p:nvSpPr>
        <p:spPr>
          <a:xfrm>
            <a:off x="609600" y="861134"/>
            <a:ext cx="10972800" cy="556504"/>
          </a:xfrm>
          <a:prstGeom prst="rect">
            <a:avLst/>
          </a:prstGeom>
        </p:spPr>
        <p:txBody>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b="1" i="0" u="none" strike="noStrike" kern="1200" cap="none" spc="0" normalizeH="0" baseline="0" noProof="0" dirty="0">
              <a:ln>
                <a:noFill/>
              </a:ln>
              <a:solidFill>
                <a:srgbClr val="98C453"/>
              </a:solidFill>
              <a:effectLst/>
              <a:uLnTx/>
              <a:uFillTx/>
            </a:endParaRPr>
          </a:p>
        </p:txBody>
      </p:sp>
      <p:sp>
        <p:nvSpPr>
          <p:cNvPr id="4" name="Espace réservé du contenu 2">
            <a:extLst>
              <a:ext uri="{FF2B5EF4-FFF2-40B4-BE49-F238E27FC236}">
                <a16:creationId xmlns:a16="http://schemas.microsoft.com/office/drawing/2014/main" id="{1A0E2634-6648-461E-B62E-3AD3C28082D3}"/>
              </a:ext>
            </a:extLst>
          </p:cNvPr>
          <p:cNvSpPr txBox="1">
            <a:spLocks/>
          </p:cNvSpPr>
          <p:nvPr/>
        </p:nvSpPr>
        <p:spPr>
          <a:xfrm>
            <a:off x="609600" y="1696282"/>
            <a:ext cx="10972800" cy="4300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800" b="1" i="0" u="sng"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A2B014D-D80F-F33C-5B5D-1EBC52BC1844}"/>
              </a:ext>
            </a:extLst>
          </p:cNvPr>
          <p:cNvSpPr txBox="1"/>
          <p:nvPr/>
        </p:nvSpPr>
        <p:spPr>
          <a:xfrm>
            <a:off x="738231" y="1758698"/>
            <a:ext cx="8470784" cy="923330"/>
          </a:xfrm>
          <a:prstGeom prst="rect">
            <a:avLst/>
          </a:prstGeom>
          <a:noFill/>
        </p:spPr>
        <p:txBody>
          <a:bodyPr wrap="square">
            <a:spAutoFit/>
          </a:bodyPr>
          <a:lstStyle/>
          <a:p>
            <a:pPr algn="l"/>
            <a:r>
              <a:rPr lang="fr-FR" b="1" dirty="0">
                <a:solidFill>
                  <a:srgbClr val="333333"/>
                </a:solidFill>
                <a:effectLst/>
                <a:latin typeface="Verdana" panose="020B0604030504040204" pitchFamily="34" charset="0"/>
              </a:rPr>
              <a:t> </a:t>
            </a:r>
            <a:r>
              <a:rPr lang="fr-FR" b="1" dirty="0">
                <a:solidFill>
                  <a:srgbClr val="333333"/>
                </a:solidFill>
                <a:effectLst/>
              </a:rPr>
              <a:t>La Création d'une demande</a:t>
            </a:r>
          </a:p>
          <a:p>
            <a:pPr algn="l"/>
            <a:endParaRPr lang="fr-FR" b="0" i="0" dirty="0">
              <a:solidFill>
                <a:srgbClr val="000000"/>
              </a:solidFill>
              <a:effectLst/>
            </a:endParaRPr>
          </a:p>
          <a:p>
            <a:pPr algn="l"/>
            <a:r>
              <a:rPr lang="fr-FR" b="0" i="0" dirty="0">
                <a:solidFill>
                  <a:srgbClr val="000000"/>
                </a:solidFill>
                <a:effectLst/>
              </a:rPr>
              <a:t>Vous devez commencer par choisir un cadre d'emplois.</a:t>
            </a:r>
          </a:p>
        </p:txBody>
      </p:sp>
      <p:sp>
        <p:nvSpPr>
          <p:cNvPr id="8" name="ZoneTexte 7">
            <a:extLst>
              <a:ext uri="{FF2B5EF4-FFF2-40B4-BE49-F238E27FC236}">
                <a16:creationId xmlns:a16="http://schemas.microsoft.com/office/drawing/2014/main" id="{6CFB50C0-49E9-F8FF-AE49-0C1B10C3FB78}"/>
              </a:ext>
            </a:extLst>
          </p:cNvPr>
          <p:cNvSpPr txBox="1"/>
          <p:nvPr/>
        </p:nvSpPr>
        <p:spPr>
          <a:xfrm>
            <a:off x="671119" y="1048306"/>
            <a:ext cx="10089859"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2800" b="1" dirty="0">
                <a:solidFill>
                  <a:srgbClr val="92D050"/>
                </a:solidFill>
                <a:latin typeface="Verdana" panose="020B0604030504040204" pitchFamily="34" charset="0"/>
                <a:ea typeface="Verdana" panose="020B0604030504040204" pitchFamily="34" charset="0"/>
              </a:rPr>
              <a:t>Promotion Interne </a:t>
            </a:r>
            <a:r>
              <a:rPr kumimoji="0" lang="fr-FR" sz="2800" b="1" i="0" u="none" strike="noStrike" kern="1200" cap="none" spc="0" normalizeH="0" baseline="0" noProof="0" dirty="0">
                <a:ln>
                  <a:noFill/>
                </a:ln>
                <a:solidFill>
                  <a:srgbClr val="98C453"/>
                </a:solidFill>
                <a:effectLst/>
                <a:uLnTx/>
                <a:uFillTx/>
                <a:latin typeface="Verdana" panose="020B0604030504040204" pitchFamily="34" charset="0"/>
                <a:ea typeface="Verdana" panose="020B0604030504040204" pitchFamily="34" charset="0"/>
              </a:rPr>
              <a:t>et AGIRHE</a:t>
            </a:r>
          </a:p>
        </p:txBody>
      </p:sp>
      <p:pic>
        <p:nvPicPr>
          <p:cNvPr id="1026" name="Picture 2">
            <a:extLst>
              <a:ext uri="{FF2B5EF4-FFF2-40B4-BE49-F238E27FC236}">
                <a16:creationId xmlns:a16="http://schemas.microsoft.com/office/drawing/2014/main" id="{1B3A7FBF-5F46-8B81-EEA7-6432ECCEB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19" y="2869682"/>
            <a:ext cx="10972801" cy="221344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FE75F6E1-4E08-AE76-471A-A995532F9786}"/>
              </a:ext>
            </a:extLst>
          </p:cNvPr>
          <p:cNvSpPr txBox="1"/>
          <p:nvPr/>
        </p:nvSpPr>
        <p:spPr>
          <a:xfrm>
            <a:off x="738231" y="4663471"/>
            <a:ext cx="10192624" cy="646331"/>
          </a:xfrm>
          <a:prstGeom prst="rect">
            <a:avLst/>
          </a:prstGeom>
          <a:noFill/>
        </p:spPr>
        <p:txBody>
          <a:bodyPr wrap="square">
            <a:spAutoFit/>
          </a:bodyPr>
          <a:lstStyle/>
          <a:p>
            <a:r>
              <a:rPr lang="fr-FR" dirty="0"/>
              <a:t>Et, le cas échéant, un grade (Promotions sur la catégorie B qui est possible selon les conditions sur deux grades différents).</a:t>
            </a:r>
          </a:p>
        </p:txBody>
      </p:sp>
    </p:spTree>
    <p:extLst>
      <p:ext uri="{BB962C8B-B14F-4D97-AF65-F5344CB8AC3E}">
        <p14:creationId xmlns:p14="http://schemas.microsoft.com/office/powerpoint/2010/main" val="130929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F05AC02-BBF8-487E-8D25-3146692ED2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E8B02288-5787-8B3E-AC6B-8142AA194C29}"/>
              </a:ext>
            </a:extLst>
          </p:cNvPr>
          <p:cNvSpPr txBox="1"/>
          <p:nvPr/>
        </p:nvSpPr>
        <p:spPr>
          <a:xfrm>
            <a:off x="746620" y="700646"/>
            <a:ext cx="9001387" cy="338554"/>
          </a:xfrm>
          <a:prstGeom prst="rect">
            <a:avLst/>
          </a:prstGeom>
          <a:noFill/>
        </p:spPr>
        <p:txBody>
          <a:bodyPr wrap="square">
            <a:spAutoFit/>
          </a:bodyPr>
          <a:lstStyle/>
          <a:p>
            <a:r>
              <a:rPr lang="fr-FR" sz="1600" b="0" i="0" dirty="0">
                <a:solidFill>
                  <a:srgbClr val="000000"/>
                </a:solidFill>
                <a:effectLst/>
              </a:rPr>
              <a:t>Dans la fenêtre qui s'ouvre, vous devrez compléter les éléments suivants</a:t>
            </a:r>
            <a:r>
              <a:rPr lang="fr-FR" sz="1600" b="0" i="0" dirty="0">
                <a:solidFill>
                  <a:srgbClr val="000000"/>
                </a:solidFill>
                <a:effectLst/>
                <a:latin typeface="Verdana" panose="020B0604030504040204" pitchFamily="34" charset="0"/>
              </a:rPr>
              <a:t>:</a:t>
            </a:r>
            <a:endParaRPr lang="fr-FR" sz="1600" dirty="0"/>
          </a:p>
        </p:txBody>
      </p:sp>
      <p:pic>
        <p:nvPicPr>
          <p:cNvPr id="2050" name="Picture 2">
            <a:extLst>
              <a:ext uri="{FF2B5EF4-FFF2-40B4-BE49-F238E27FC236}">
                <a16:creationId xmlns:a16="http://schemas.microsoft.com/office/drawing/2014/main" id="{2B30334E-A327-606E-06A8-EA0ABFE74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19" y="989182"/>
            <a:ext cx="9597006" cy="236950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B646581-4B89-5A4D-1BD6-4D9063D79C53}"/>
              </a:ext>
            </a:extLst>
          </p:cNvPr>
          <p:cNvSpPr txBox="1"/>
          <p:nvPr/>
        </p:nvSpPr>
        <p:spPr>
          <a:xfrm>
            <a:off x="562062" y="3365290"/>
            <a:ext cx="10528184" cy="1323439"/>
          </a:xfrm>
          <a:prstGeom prst="rect">
            <a:avLst/>
          </a:prstGeom>
          <a:noFill/>
        </p:spPr>
        <p:txBody>
          <a:bodyPr wrap="square">
            <a:spAutoFit/>
          </a:bodyPr>
          <a:lstStyle/>
          <a:p>
            <a:r>
              <a:rPr lang="fr-FR" sz="1600" dirty="0"/>
              <a:t>Il n'est pas nécessaire de renseigner le champ « </a:t>
            </a:r>
            <a:r>
              <a:rPr lang="fr-FR" sz="1600" i="1" dirty="0"/>
              <a:t>Gestionnaire</a:t>
            </a:r>
            <a:r>
              <a:rPr lang="fr-FR" sz="1600" dirty="0"/>
              <a:t> ». En revanche, il est conseillé d’inscrire une adresse mail de contact.</a:t>
            </a:r>
          </a:p>
          <a:p>
            <a:r>
              <a:rPr lang="fr-FR" sz="1600" dirty="0"/>
              <a:t>Vous devez choisir l'agent concerné par la demande de promotion interne dans la liste déroulante.</a:t>
            </a:r>
          </a:p>
          <a:p>
            <a:r>
              <a:rPr lang="fr-FR" sz="1600" dirty="0"/>
              <a:t>Le Grade actuel de l'agent s'inscrit automatiquement. S'il n'est pas correct, il convient de contacter le service car cela révèle un problème dans la carrière de l'agent telle qu'elle est renseignée dans AGIRHE.</a:t>
            </a:r>
          </a:p>
        </p:txBody>
      </p:sp>
      <p:sp>
        <p:nvSpPr>
          <p:cNvPr id="3" name="ZoneTexte 2">
            <a:extLst>
              <a:ext uri="{FF2B5EF4-FFF2-40B4-BE49-F238E27FC236}">
                <a16:creationId xmlns:a16="http://schemas.microsoft.com/office/drawing/2014/main" id="{AD526F8D-3723-6A40-8D51-C50CDEF6AA36}"/>
              </a:ext>
            </a:extLst>
          </p:cNvPr>
          <p:cNvSpPr txBox="1"/>
          <p:nvPr/>
        </p:nvSpPr>
        <p:spPr>
          <a:xfrm>
            <a:off x="387991" y="4776183"/>
            <a:ext cx="10702255" cy="830997"/>
          </a:xfrm>
          <a:prstGeom prst="rect">
            <a:avLst/>
          </a:prstGeom>
          <a:noFill/>
        </p:spPr>
        <p:txBody>
          <a:bodyPr wrap="square">
            <a:spAutoFit/>
          </a:bodyPr>
          <a:lstStyle/>
          <a:p>
            <a:r>
              <a:rPr lang="fr-FR" sz="1600" u="sng" dirty="0"/>
              <a:t>ATTENTION</a:t>
            </a:r>
            <a:r>
              <a:rPr lang="fr-FR" sz="1600" dirty="0"/>
              <a:t>, cette liste n'est pas filtrée, contrairement au module avancement de grade, et la présence de l'agent dans cette liste ne garantit en aucune manière le fait qu'il remplisse les conditions.</a:t>
            </a:r>
          </a:p>
          <a:p>
            <a:r>
              <a:rPr lang="fr-FR" sz="1600" dirty="0"/>
              <a:t>En cliquant sur "Conditions d'accès", vous affichez les conditions relatives au grade sélectionné.</a:t>
            </a:r>
          </a:p>
        </p:txBody>
      </p:sp>
      <p:pic>
        <p:nvPicPr>
          <p:cNvPr id="5" name="Picture 3">
            <a:hlinkClick r:id="rId3"/>
            <a:extLst>
              <a:ext uri="{FF2B5EF4-FFF2-40B4-BE49-F238E27FC236}">
                <a16:creationId xmlns:a16="http://schemas.microsoft.com/office/drawing/2014/main" id="{0359C6F6-3231-0C23-69BC-9AE76BE97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054" y="5615186"/>
            <a:ext cx="7618137" cy="113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4080E7D-5426-F31E-29BE-7020F3619882}"/>
              </a:ext>
            </a:extLst>
          </p:cNvPr>
          <p:cNvSpPr>
            <a:spLocks noGrp="1"/>
          </p:cNvSpPr>
          <p:nvPr>
            <p:ph type="sldNum" sz="quarter" idx="12"/>
          </p:nvPr>
        </p:nvSpPr>
        <p:spPr/>
        <p:txBody>
          <a:bodyPr/>
          <a:lstStyle/>
          <a:p>
            <a:fld id="{FFC61400-75E0-47EA-9D3C-7E508FA81C51}" type="slidenum">
              <a:rPr lang="fr-FR" smtClean="0"/>
              <a:pPr/>
              <a:t>13</a:t>
            </a:fld>
            <a:endParaRPr lang="fr-FR" dirty="0"/>
          </a:p>
        </p:txBody>
      </p:sp>
      <p:sp>
        <p:nvSpPr>
          <p:cNvPr id="2" name="ZoneTexte 1">
            <a:extLst>
              <a:ext uri="{FF2B5EF4-FFF2-40B4-BE49-F238E27FC236}">
                <a16:creationId xmlns:a16="http://schemas.microsoft.com/office/drawing/2014/main" id="{604C2B54-022C-2266-B2E6-9A92BE222EC2}"/>
              </a:ext>
            </a:extLst>
          </p:cNvPr>
          <p:cNvSpPr txBox="1"/>
          <p:nvPr/>
        </p:nvSpPr>
        <p:spPr>
          <a:xfrm>
            <a:off x="495300" y="1029867"/>
            <a:ext cx="11696700" cy="5632311"/>
          </a:xfrm>
          <a:prstGeom prst="rect">
            <a:avLst/>
          </a:prstGeom>
          <a:noFill/>
        </p:spPr>
        <p:txBody>
          <a:bodyPr wrap="square" rtlCol="0">
            <a:spAutoFit/>
          </a:bodyPr>
          <a:lstStyle/>
          <a:p>
            <a:r>
              <a:rPr lang="fr-FR" b="1" dirty="0"/>
              <a:t>La vérification des conditions statutaires s’effectue à la date du 01/01/2025.</a:t>
            </a:r>
          </a:p>
          <a:p>
            <a:endParaRPr lang="fr-FR" b="1" dirty="0"/>
          </a:p>
          <a:p>
            <a:r>
              <a:rPr lang="fr-FR" dirty="0"/>
              <a:t>Pour les seuls dossiers où les agents ne remplissent pas les conditions pour présenter un dossier en PI en raison de l’absence de justificatif de 2 jours de formations </a:t>
            </a:r>
            <a:r>
              <a:rPr lang="fr-FR" u="sng" dirty="0"/>
              <a:t>soit au minimum 12 heures </a:t>
            </a:r>
            <a:r>
              <a:rPr lang="fr-FR" dirty="0"/>
              <a:t>sur les 5 dernières années, </a:t>
            </a:r>
            <a:r>
              <a:rPr lang="fr-FR" b="1" dirty="0"/>
              <a:t>dispensés par un organisme de formation agréé </a:t>
            </a:r>
            <a:r>
              <a:rPr lang="fr-FR" dirty="0"/>
              <a:t>(à la date de clôture de dépôt des dossiers : 21/02/2025) alors :</a:t>
            </a:r>
          </a:p>
          <a:p>
            <a:endParaRPr lang="fr-FR" dirty="0"/>
          </a:p>
          <a:p>
            <a:r>
              <a:rPr lang="fr-FR" dirty="0">
                <a:solidFill>
                  <a:srgbClr val="FF0000"/>
                </a:solidFill>
              </a:rPr>
              <a:t>1-</a:t>
            </a:r>
            <a:r>
              <a:rPr lang="fr-FR" dirty="0"/>
              <a:t>	Une dérogation permettant de transmettre les justificatifs au service carrières avant la date d’établissement de la liste d’aptitude sera possible  </a:t>
            </a:r>
          </a:p>
          <a:p>
            <a:r>
              <a:rPr lang="fr-FR" dirty="0">
                <a:solidFill>
                  <a:srgbClr val="FF0000"/>
                </a:solidFill>
              </a:rPr>
              <a:t>2-</a:t>
            </a:r>
            <a:r>
              <a:rPr lang="fr-FR" dirty="0"/>
              <a:t>	Ce délai de transmission supplémentaire permettra seulement d’attester que l’agent remplit les conditions pour présenter son dossier en commission de promotion interne</a:t>
            </a:r>
          </a:p>
          <a:p>
            <a:r>
              <a:rPr lang="fr-FR" dirty="0">
                <a:solidFill>
                  <a:srgbClr val="FF0000"/>
                </a:solidFill>
              </a:rPr>
              <a:t>3-</a:t>
            </a:r>
            <a:r>
              <a:rPr lang="fr-FR" dirty="0"/>
              <a:t>	Ces formations ne feront donc pas l’objet d’une valorisation dans le dossier présenté aux membres de la commission </a:t>
            </a:r>
          </a:p>
          <a:p>
            <a:r>
              <a:rPr lang="fr-FR" dirty="0">
                <a:solidFill>
                  <a:srgbClr val="FF0000"/>
                </a:solidFill>
              </a:rPr>
              <a:t>4-</a:t>
            </a:r>
            <a:r>
              <a:rPr lang="fr-FR" dirty="0"/>
              <a:t>	Ainsi, aucune attestation de formation supplémentaire ne sera acceptée pour les dossiers pour lesquels les agents remplissent bien les conditions pour présenter un dossier à la PI à la date de clôture de dépôt des dossiers (21/02/2025).</a:t>
            </a:r>
          </a:p>
          <a:p>
            <a:r>
              <a:rPr lang="fr-FR" dirty="0">
                <a:solidFill>
                  <a:srgbClr val="FF0000"/>
                </a:solidFill>
              </a:rPr>
              <a:t>5- </a:t>
            </a:r>
            <a:r>
              <a:rPr lang="fr-FR" dirty="0"/>
              <a:t>	La transmission d’une éventuelle attestation de formation devra s’opérer par courriel à </a:t>
            </a:r>
            <a:r>
              <a:rPr lang="fr-FR" dirty="0">
                <a:solidFill>
                  <a:srgbClr val="0000FF"/>
                </a:solidFill>
                <a:hlinkClick r:id="rId2">
                  <a:extLst>
                    <a:ext uri="{A12FA001-AC4F-418D-AE19-62706E023703}">
                      <ahyp:hlinkClr xmlns:ahyp="http://schemas.microsoft.com/office/drawing/2018/hyperlinkcolor" val="tx"/>
                    </a:ext>
                  </a:extLst>
                </a:hlinkClick>
              </a:rPr>
              <a:t>service.carrieres</a:t>
            </a:r>
            <a:r>
              <a:rPr lang="fr-FR" u="sng" dirty="0">
                <a:solidFill>
                  <a:srgbClr val="0000FF"/>
                </a:solidFill>
              </a:rPr>
              <a:t>@cdg27.fr</a:t>
            </a:r>
            <a:r>
              <a:rPr lang="fr-FR" u="sng" dirty="0"/>
              <a:t> </a:t>
            </a:r>
            <a:r>
              <a:rPr lang="fr-FR" dirty="0"/>
              <a:t>au plus tard la veille de la commission correspondante.</a:t>
            </a:r>
          </a:p>
          <a:p>
            <a:endParaRPr lang="fr-FR" dirty="0"/>
          </a:p>
          <a:p>
            <a:endParaRPr lang="fr-FR" dirty="0"/>
          </a:p>
          <a:p>
            <a:r>
              <a:rPr lang="fr-FR" b="1" u="sng" dirty="0"/>
              <a:t>NB :</a:t>
            </a:r>
            <a:r>
              <a:rPr lang="fr-FR" b="1" dirty="0"/>
              <a:t> </a:t>
            </a:r>
            <a:r>
              <a:rPr lang="fr-FR" dirty="0"/>
              <a:t>Les cadres d’emploi de la filière police municipale doivent justifier de 10 jours de formations dispensées par le CNFPT.</a:t>
            </a:r>
          </a:p>
          <a:p>
            <a:endParaRPr lang="fr-FR" dirty="0"/>
          </a:p>
        </p:txBody>
      </p:sp>
    </p:spTree>
    <p:extLst>
      <p:ext uri="{BB962C8B-B14F-4D97-AF65-F5344CB8AC3E}">
        <p14:creationId xmlns:p14="http://schemas.microsoft.com/office/powerpoint/2010/main" val="421595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466185-F93C-CEF0-FB8D-78F1BFE6A892}"/>
              </a:ext>
            </a:extLst>
          </p:cNvPr>
          <p:cNvSpPr>
            <a:spLocks noGrp="1"/>
          </p:cNvSpPr>
          <p:nvPr>
            <p:ph type="title"/>
          </p:nvPr>
        </p:nvSpPr>
        <p:spPr>
          <a:xfrm>
            <a:off x="609600" y="2796466"/>
            <a:ext cx="11117802" cy="1651246"/>
          </a:xfrm>
        </p:spPr>
        <p:txBody>
          <a:bodyPr/>
          <a:lstStyle/>
          <a:p>
            <a:r>
              <a:rPr lang="fr-FR" sz="1700" u="sng" dirty="0">
                <a:solidFill>
                  <a:srgbClr val="FF0000"/>
                </a:solidFill>
                <a:latin typeface="+mn-lt"/>
              </a:rPr>
              <a:t>SYNTHESE DE LA PRISE EN COMPTE DES FORMATIONS DANS LE CADRE DES PROMOTIONS INTERNES 2025</a:t>
            </a:r>
            <a:br>
              <a:rPr lang="fr-FR" sz="1700" dirty="0">
                <a:solidFill>
                  <a:schemeClr val="tx1"/>
                </a:solidFill>
                <a:latin typeface="+mn-lt"/>
              </a:rPr>
            </a:br>
            <a:br>
              <a:rPr lang="fr-FR" sz="1700" dirty="0">
                <a:solidFill>
                  <a:schemeClr val="tx1"/>
                </a:solidFill>
                <a:latin typeface="+mn-lt"/>
              </a:rPr>
            </a:br>
            <a:r>
              <a:rPr lang="fr-FR" sz="1700" dirty="0">
                <a:solidFill>
                  <a:schemeClr val="tx1"/>
                </a:solidFill>
                <a:latin typeface="+mn-lt"/>
              </a:rPr>
              <a:t>Application du Décret n° 2024-907 du 8 octobre 2024 relatif à la formation statutaire obligatoire des fonctionnaires territoriaux</a:t>
            </a:r>
            <a:br>
              <a:rPr lang="fr-FR" sz="1700" dirty="0">
                <a:solidFill>
                  <a:schemeClr val="tx1"/>
                </a:solidFill>
                <a:latin typeface="+mn-lt"/>
              </a:rPr>
            </a:br>
            <a:br>
              <a:rPr lang="fr-FR" sz="1700" dirty="0">
                <a:solidFill>
                  <a:schemeClr val="tx1"/>
                </a:solidFill>
                <a:latin typeface="+mn-lt"/>
              </a:rPr>
            </a:br>
            <a:r>
              <a:rPr lang="fr-FR" sz="1700" b="0" dirty="0">
                <a:solidFill>
                  <a:schemeClr val="tx1"/>
                </a:solidFill>
                <a:latin typeface="+mn-lt"/>
              </a:rPr>
              <a:t>Le dossier que vous transmettez au CDG </a:t>
            </a:r>
            <a:r>
              <a:rPr lang="fr-FR" sz="1700" b="0" u="sng" dirty="0">
                <a:solidFill>
                  <a:schemeClr val="tx1"/>
                </a:solidFill>
                <a:latin typeface="+mn-lt"/>
              </a:rPr>
              <a:t>au plus tard le 21 février 2025 </a:t>
            </a:r>
            <a:r>
              <a:rPr lang="fr-FR" sz="1700" b="0" dirty="0">
                <a:solidFill>
                  <a:schemeClr val="tx1"/>
                </a:solidFill>
                <a:latin typeface="+mn-lt"/>
              </a:rPr>
              <a:t>comporte obligatoirement les attestations </a:t>
            </a:r>
            <a:r>
              <a:rPr lang="fr-FR" sz="1700" b="0" dirty="0" err="1">
                <a:solidFill>
                  <a:schemeClr val="tx1"/>
                </a:solidFill>
                <a:latin typeface="+mn-lt"/>
              </a:rPr>
              <a:t>corres</a:t>
            </a:r>
            <a:r>
              <a:rPr lang="fr-FR" sz="1700" b="0" dirty="0">
                <a:solidFill>
                  <a:schemeClr val="tx1"/>
                </a:solidFill>
                <a:latin typeface="+mn-lt"/>
              </a:rPr>
              <a:t>-</a:t>
            </a:r>
            <a:br>
              <a:rPr lang="fr-FR" sz="1700" b="0" dirty="0">
                <a:solidFill>
                  <a:schemeClr val="tx1"/>
                </a:solidFill>
                <a:latin typeface="+mn-lt"/>
              </a:rPr>
            </a:br>
            <a:r>
              <a:rPr lang="fr-FR" sz="1700" b="0" dirty="0">
                <a:solidFill>
                  <a:schemeClr val="tx1"/>
                </a:solidFill>
                <a:latin typeface="+mn-lt"/>
              </a:rPr>
              <a:t>pondant à :</a:t>
            </a:r>
            <a:br>
              <a:rPr lang="fr-FR" sz="1700" b="0" dirty="0">
                <a:solidFill>
                  <a:schemeClr val="tx1"/>
                </a:solidFill>
                <a:latin typeface="+mn-lt"/>
              </a:rPr>
            </a:br>
            <a:r>
              <a:rPr lang="fr-FR" sz="1700" b="0" dirty="0">
                <a:solidFill>
                  <a:schemeClr val="tx1"/>
                </a:solidFill>
                <a:latin typeface="+mn-lt"/>
              </a:rPr>
              <a:t>- </a:t>
            </a:r>
            <a:r>
              <a:rPr lang="fr-FR" sz="1700" dirty="0">
                <a:solidFill>
                  <a:schemeClr val="tx1"/>
                </a:solidFill>
                <a:latin typeface="+mn-lt"/>
              </a:rPr>
              <a:t>Au moins deux jours (ou douze heures) de formations réalisées entre le 1er janvier 2020 et le 31 décembre 2024 auprès d’organismes de formation agréés.</a:t>
            </a:r>
            <a:br>
              <a:rPr lang="fr-FR" sz="1700" dirty="0">
                <a:solidFill>
                  <a:schemeClr val="tx1"/>
                </a:solidFill>
                <a:latin typeface="+mn-lt"/>
              </a:rPr>
            </a:br>
            <a:r>
              <a:rPr lang="fr-FR" sz="1700" b="0" dirty="0">
                <a:solidFill>
                  <a:schemeClr val="tx1"/>
                </a:solidFill>
                <a:latin typeface="+mn-lt"/>
              </a:rPr>
              <a:t>Le service instructeur ne procédera à aucun rappel par rapport à des justificatifs absents et aucune pièce ne pourra être rajoutée à un dossier une fois que celui-ci a été transmis au CDG.</a:t>
            </a:r>
            <a:br>
              <a:rPr lang="fr-FR" sz="1700" b="0" dirty="0">
                <a:solidFill>
                  <a:schemeClr val="tx1"/>
                </a:solidFill>
                <a:latin typeface="+mn-lt"/>
              </a:rPr>
            </a:br>
            <a:r>
              <a:rPr lang="fr-FR" sz="1700" b="0" dirty="0">
                <a:solidFill>
                  <a:schemeClr val="tx1"/>
                </a:solidFill>
                <a:latin typeface="+mn-lt"/>
              </a:rPr>
              <a:t>Dans le cas contraire votre dossier est irrecevable et ne sera pas étudié.</a:t>
            </a:r>
            <a:br>
              <a:rPr lang="fr-FR" sz="1700" b="0" dirty="0">
                <a:solidFill>
                  <a:schemeClr val="tx1"/>
                </a:solidFill>
                <a:latin typeface="+mn-lt"/>
              </a:rPr>
            </a:br>
            <a:br>
              <a:rPr lang="fr-FR" sz="1700" b="0" dirty="0">
                <a:solidFill>
                  <a:schemeClr val="tx1"/>
                </a:solidFill>
                <a:latin typeface="+mn-lt"/>
              </a:rPr>
            </a:br>
            <a:r>
              <a:rPr lang="fr-FR" sz="1700" b="0" dirty="0">
                <a:solidFill>
                  <a:schemeClr val="tx1"/>
                </a:solidFill>
                <a:latin typeface="+mn-lt"/>
              </a:rPr>
              <a:t>Une </a:t>
            </a:r>
            <a:r>
              <a:rPr lang="fr-FR" sz="1700" u="sng" dirty="0">
                <a:solidFill>
                  <a:schemeClr val="tx1"/>
                </a:solidFill>
                <a:latin typeface="+mn-lt"/>
              </a:rPr>
              <a:t>dérogation</a:t>
            </a:r>
            <a:r>
              <a:rPr lang="fr-FR" sz="1700" dirty="0">
                <a:solidFill>
                  <a:schemeClr val="tx1"/>
                </a:solidFill>
                <a:latin typeface="+mn-lt"/>
              </a:rPr>
              <a:t> </a:t>
            </a:r>
            <a:r>
              <a:rPr lang="fr-FR" sz="1700" b="0" dirty="0">
                <a:solidFill>
                  <a:schemeClr val="tx1"/>
                </a:solidFill>
                <a:latin typeface="+mn-lt"/>
              </a:rPr>
              <a:t>a néanmoins été introduite par le décret susvisé qui permet uniquement dans ce cas :</a:t>
            </a:r>
            <a:br>
              <a:rPr lang="fr-FR" sz="1700" b="0" dirty="0">
                <a:solidFill>
                  <a:schemeClr val="tx1"/>
                </a:solidFill>
                <a:latin typeface="+mn-lt"/>
              </a:rPr>
            </a:br>
            <a:r>
              <a:rPr lang="fr-FR" sz="1700" b="0" dirty="0">
                <a:solidFill>
                  <a:schemeClr val="tx1"/>
                </a:solidFill>
                <a:latin typeface="+mn-lt"/>
              </a:rPr>
              <a:t>- De présenter des attestations justifiant deux jours de formation auprès d’organismes agréés réalisés par l’agent à partir</a:t>
            </a:r>
            <a:br>
              <a:rPr lang="fr-FR" sz="1700" b="0" dirty="0">
                <a:solidFill>
                  <a:schemeClr val="tx1"/>
                </a:solidFill>
                <a:latin typeface="+mn-lt"/>
              </a:rPr>
            </a:br>
            <a:r>
              <a:rPr lang="fr-FR" sz="1700" b="0" dirty="0">
                <a:solidFill>
                  <a:schemeClr val="tx1"/>
                </a:solidFill>
                <a:latin typeface="+mn-lt"/>
              </a:rPr>
              <a:t>du 1er janvier 2025 et jusqu’à la date de la commission correspondante.</a:t>
            </a:r>
            <a:br>
              <a:rPr lang="fr-FR" sz="1700" b="0" dirty="0">
                <a:solidFill>
                  <a:schemeClr val="tx1"/>
                </a:solidFill>
                <a:latin typeface="+mn-lt"/>
              </a:rPr>
            </a:br>
            <a:r>
              <a:rPr lang="fr-FR" sz="1700" b="0" dirty="0">
                <a:solidFill>
                  <a:schemeClr val="tx1"/>
                </a:solidFill>
                <a:latin typeface="+mn-lt"/>
              </a:rPr>
              <a:t>- Ces attestations doivent toutefois parvenir par mail au service carrières au plus tard la veille de la réunion de la commission pour pouvoir être prises en considération.</a:t>
            </a:r>
            <a:br>
              <a:rPr lang="fr-FR" sz="1700" b="0" dirty="0">
                <a:solidFill>
                  <a:schemeClr val="tx1"/>
                </a:solidFill>
                <a:latin typeface="+mn-lt"/>
              </a:rPr>
            </a:br>
            <a:r>
              <a:rPr lang="fr-FR" sz="1700" b="0" dirty="0">
                <a:solidFill>
                  <a:schemeClr val="tx1"/>
                </a:solidFill>
                <a:latin typeface="+mn-lt"/>
              </a:rPr>
              <a:t>Le dossier correspondant sera alors étudié.</a:t>
            </a:r>
            <a:br>
              <a:rPr lang="fr-FR" sz="1700" b="0" dirty="0">
                <a:solidFill>
                  <a:schemeClr val="tx1"/>
                </a:solidFill>
                <a:latin typeface="+mn-lt"/>
              </a:rPr>
            </a:br>
            <a:br>
              <a:rPr lang="fr-FR" sz="1700" b="0" dirty="0">
                <a:solidFill>
                  <a:schemeClr val="tx1"/>
                </a:solidFill>
                <a:latin typeface="+mn-lt"/>
              </a:rPr>
            </a:br>
            <a:r>
              <a:rPr lang="fr-FR" sz="1800" u="sng" dirty="0">
                <a:solidFill>
                  <a:srgbClr val="FF0000"/>
                </a:solidFill>
                <a:latin typeface="+mn-lt"/>
              </a:rPr>
              <a:t>Dans tous les cas un dossier doit avoir été transmis au CDG via </a:t>
            </a:r>
            <a:r>
              <a:rPr lang="fr-FR" sz="1800" u="sng" dirty="0" err="1">
                <a:solidFill>
                  <a:srgbClr val="FF0000"/>
                </a:solidFill>
                <a:latin typeface="+mn-lt"/>
              </a:rPr>
              <a:t>Agirhe</a:t>
            </a:r>
            <a:r>
              <a:rPr lang="fr-FR" sz="1800" u="sng" dirty="0">
                <a:solidFill>
                  <a:srgbClr val="FF0000"/>
                </a:solidFill>
                <a:latin typeface="+mn-lt"/>
              </a:rPr>
              <a:t> avant le 21 février 2025.s</a:t>
            </a:r>
          </a:p>
        </p:txBody>
      </p:sp>
      <p:sp>
        <p:nvSpPr>
          <p:cNvPr id="3" name="Espace réservé du numéro de diapositive 2">
            <a:extLst>
              <a:ext uri="{FF2B5EF4-FFF2-40B4-BE49-F238E27FC236}">
                <a16:creationId xmlns:a16="http://schemas.microsoft.com/office/drawing/2014/main" id="{E03F2388-7A54-FA85-B96C-F6B615AAE4D5}"/>
              </a:ext>
            </a:extLst>
          </p:cNvPr>
          <p:cNvSpPr>
            <a:spLocks noGrp="1"/>
          </p:cNvSpPr>
          <p:nvPr>
            <p:ph type="sldNum" sz="quarter" idx="12"/>
          </p:nvPr>
        </p:nvSpPr>
        <p:spPr/>
        <p:txBody>
          <a:bodyPr/>
          <a:lstStyle/>
          <a:p>
            <a:fld id="{FFC61400-75E0-47EA-9D3C-7E508FA81C51}" type="slidenum">
              <a:rPr lang="fr-FR" smtClean="0"/>
              <a:pPr/>
              <a:t>14</a:t>
            </a:fld>
            <a:endParaRPr lang="fr-FR" dirty="0"/>
          </a:p>
        </p:txBody>
      </p:sp>
    </p:spTree>
    <p:extLst>
      <p:ext uri="{BB962C8B-B14F-4D97-AF65-F5344CB8AC3E}">
        <p14:creationId xmlns:p14="http://schemas.microsoft.com/office/powerpoint/2010/main" val="5336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8F8E657-E815-B2CA-40CD-1A965D76B385}"/>
              </a:ext>
            </a:extLst>
          </p:cNvPr>
          <p:cNvSpPr>
            <a:spLocks noGrp="1"/>
          </p:cNvSpPr>
          <p:nvPr>
            <p:ph type="sldNum" sz="quarter" idx="12"/>
          </p:nvPr>
        </p:nvSpPr>
        <p:spPr/>
        <p:txBody>
          <a:bodyPr/>
          <a:lstStyle/>
          <a:p>
            <a:fld id="{FFC61400-75E0-47EA-9D3C-7E508FA81C51}" type="slidenum">
              <a:rPr lang="fr-FR" smtClean="0"/>
              <a:pPr/>
              <a:t>15</a:t>
            </a:fld>
            <a:endParaRPr lang="fr-FR" dirty="0"/>
          </a:p>
        </p:txBody>
      </p:sp>
      <p:sp>
        <p:nvSpPr>
          <p:cNvPr id="4" name="ZoneTexte 3">
            <a:extLst>
              <a:ext uri="{FF2B5EF4-FFF2-40B4-BE49-F238E27FC236}">
                <a16:creationId xmlns:a16="http://schemas.microsoft.com/office/drawing/2014/main" id="{599FBB78-7922-8A1E-ED58-5EF7805CC016}"/>
              </a:ext>
            </a:extLst>
          </p:cNvPr>
          <p:cNvSpPr txBox="1"/>
          <p:nvPr/>
        </p:nvSpPr>
        <p:spPr>
          <a:xfrm>
            <a:off x="665825" y="953096"/>
            <a:ext cx="10743202" cy="1246495"/>
          </a:xfrm>
          <a:prstGeom prst="rect">
            <a:avLst/>
          </a:prstGeom>
          <a:noFill/>
        </p:spPr>
        <p:txBody>
          <a:bodyPr wrap="square">
            <a:spAutoFit/>
          </a:bodyPr>
          <a:lstStyle/>
          <a:p>
            <a:r>
              <a:rPr lang="fr-FR" sz="2800" b="1" dirty="0">
                <a:solidFill>
                  <a:srgbClr val="92D050"/>
                </a:solidFill>
                <a:latin typeface="Verdana" panose="020B0604030504040204" pitchFamily="34" charset="0"/>
                <a:ea typeface="Verdana" panose="020B0604030504040204" pitchFamily="34" charset="0"/>
              </a:rPr>
              <a:t>I. Profil du candidat</a:t>
            </a:r>
          </a:p>
          <a:p>
            <a:endParaRPr lang="fr-FR" sz="1100" dirty="0"/>
          </a:p>
          <a:p>
            <a:r>
              <a:rPr lang="fr-FR" dirty="0"/>
              <a:t>Vous allez ensuite retrouver l'ensemble des questions nécessaires à l'évaluation du dossier par la commission mise en place par le Président du Centre de Gestion.</a:t>
            </a:r>
          </a:p>
        </p:txBody>
      </p:sp>
      <p:pic>
        <p:nvPicPr>
          <p:cNvPr id="5" name="Picture 2">
            <a:extLst>
              <a:ext uri="{FF2B5EF4-FFF2-40B4-BE49-F238E27FC236}">
                <a16:creationId xmlns:a16="http://schemas.microsoft.com/office/drawing/2014/main" id="{E970DC09-4D53-1709-51F0-2C535E50D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92" y="2356018"/>
            <a:ext cx="10680234" cy="302037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C2B90E6-135D-AEA3-4386-8C1802935379}"/>
              </a:ext>
            </a:extLst>
          </p:cNvPr>
          <p:cNvSpPr txBox="1"/>
          <p:nvPr/>
        </p:nvSpPr>
        <p:spPr>
          <a:xfrm>
            <a:off x="665826" y="5543209"/>
            <a:ext cx="10271322" cy="646331"/>
          </a:xfrm>
          <a:prstGeom prst="rect">
            <a:avLst/>
          </a:prstGeom>
          <a:noFill/>
        </p:spPr>
        <p:txBody>
          <a:bodyPr wrap="square">
            <a:spAutoFit/>
          </a:bodyPr>
          <a:lstStyle/>
          <a:p>
            <a:r>
              <a:rPr lang="fr-FR" sz="1800" b="0" i="0" dirty="0">
                <a:solidFill>
                  <a:srgbClr val="000000"/>
                </a:solidFill>
                <a:effectLst/>
                <a:latin typeface="+mj-lt"/>
              </a:rPr>
              <a:t>L'effectif de la collectivité s'inscrit automatiquement en fonction des agents actifs dans AGIRHE. Il peut néanmoins être modifié. </a:t>
            </a:r>
            <a:endParaRPr lang="fr-FR" dirty="0"/>
          </a:p>
        </p:txBody>
      </p:sp>
    </p:spTree>
    <p:extLst>
      <p:ext uri="{BB962C8B-B14F-4D97-AF65-F5344CB8AC3E}">
        <p14:creationId xmlns:p14="http://schemas.microsoft.com/office/powerpoint/2010/main" val="7412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BA1390E-1A98-39D4-F139-49690D9E2371}"/>
              </a:ext>
            </a:extLst>
          </p:cNvPr>
          <p:cNvSpPr>
            <a:spLocks noGrp="1"/>
          </p:cNvSpPr>
          <p:nvPr>
            <p:ph type="sldNum" sz="quarter" idx="12"/>
          </p:nvPr>
        </p:nvSpPr>
        <p:spPr/>
        <p:txBody>
          <a:bodyPr/>
          <a:lstStyle/>
          <a:p>
            <a:fld id="{FFC61400-75E0-47EA-9D3C-7E508FA81C51}" type="slidenum">
              <a:rPr lang="fr-FR" smtClean="0"/>
              <a:pPr/>
              <a:t>16</a:t>
            </a:fld>
            <a:endParaRPr lang="fr-FR" dirty="0"/>
          </a:p>
        </p:txBody>
      </p:sp>
      <p:sp>
        <p:nvSpPr>
          <p:cNvPr id="5" name="ZoneTexte 4">
            <a:extLst>
              <a:ext uri="{FF2B5EF4-FFF2-40B4-BE49-F238E27FC236}">
                <a16:creationId xmlns:a16="http://schemas.microsoft.com/office/drawing/2014/main" id="{25B0C564-9FE9-EF09-52BF-BB48E288803C}"/>
              </a:ext>
            </a:extLst>
          </p:cNvPr>
          <p:cNvSpPr txBox="1"/>
          <p:nvPr/>
        </p:nvSpPr>
        <p:spPr>
          <a:xfrm>
            <a:off x="655949" y="1240379"/>
            <a:ext cx="11049706" cy="1200329"/>
          </a:xfrm>
          <a:prstGeom prst="rect">
            <a:avLst/>
          </a:prstGeom>
          <a:noFill/>
        </p:spPr>
        <p:txBody>
          <a:bodyPr wrap="square">
            <a:spAutoFit/>
          </a:bodyPr>
          <a:lstStyle/>
          <a:p>
            <a:r>
              <a:rPr lang="fr-FR" dirty="0"/>
              <a:t>Il vous est ensuite demandé de saisir les formations suivies par l'agent.</a:t>
            </a:r>
          </a:p>
          <a:p>
            <a:r>
              <a:rPr lang="fr-FR" dirty="0"/>
              <a:t>Vous disposez d'autant de lignes que nécessaire, mais vous ne devez saisir que les formations réalisées au cours des cinq dernières années (</a:t>
            </a:r>
            <a:r>
              <a:rPr lang="fr-FR" u="sng" dirty="0"/>
              <a:t>2020-2024 pour l'année 2025</a:t>
            </a:r>
            <a:r>
              <a:rPr lang="fr-FR" dirty="0"/>
              <a:t>) et joindre les justificatifs correspondants. Les formations antérieures, où celles présentées sans justificatif ne sont pas êtres prises en compte.</a:t>
            </a:r>
          </a:p>
        </p:txBody>
      </p:sp>
      <p:pic>
        <p:nvPicPr>
          <p:cNvPr id="5122" name="Picture 2">
            <a:extLst>
              <a:ext uri="{FF2B5EF4-FFF2-40B4-BE49-F238E27FC236}">
                <a16:creationId xmlns:a16="http://schemas.microsoft.com/office/drawing/2014/main" id="{79FEBF39-E39F-C1DB-AA53-5382ECD72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47" y="2929992"/>
            <a:ext cx="11219311" cy="200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D6DC1-F5AF-7F8B-383E-F675C59535AB}"/>
              </a:ext>
            </a:extLst>
          </p:cNvPr>
          <p:cNvSpPr>
            <a:spLocks noGrp="1"/>
          </p:cNvSpPr>
          <p:nvPr>
            <p:ph type="title"/>
          </p:nvPr>
        </p:nvSpPr>
        <p:spPr>
          <a:xfrm>
            <a:off x="391487" y="3154164"/>
            <a:ext cx="10972800" cy="796950"/>
          </a:xfrm>
        </p:spPr>
        <p:txBody>
          <a:bodyPr/>
          <a:lstStyle/>
          <a:p>
            <a:pPr marL="0" marR="0" lvl="0" indent="0" defTabSz="914400" rtl="0" eaLnBrk="1" fontAlgn="auto" latinLnBrk="0" hangingPunct="1">
              <a:lnSpc>
                <a:spcPct val="100000"/>
              </a:lnSpc>
              <a:spcBef>
                <a:spcPts val="0"/>
              </a:spcBef>
              <a:spcAft>
                <a:spcPts val="0"/>
              </a:spcAft>
              <a:tabLst/>
              <a:defRPr/>
            </a:pPr>
            <a:r>
              <a:rPr kumimoji="0" lang="fr-FR" sz="1800" b="0" i="0" u="none" strike="noStrike" kern="1200" cap="none" spc="0" normalizeH="0" baseline="0" noProof="0" dirty="0">
                <a:ln>
                  <a:noFill/>
                </a:ln>
                <a:solidFill>
                  <a:srgbClr val="000000"/>
                </a:solidFill>
                <a:effectLst/>
                <a:uLnTx/>
                <a:uFillTx/>
                <a:latin typeface="Calibri"/>
                <a:ea typeface="+mn-ea"/>
                <a:cs typeface="+mn-cs"/>
              </a:rPr>
              <a:t>Il vous faudra préciser le type de formation</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sng" strike="noStrike" kern="1200" cap="none" spc="0" normalizeH="0" baseline="0" noProof="0" dirty="0">
                <a:ln>
                  <a:noFill/>
                </a:ln>
                <a:solidFill>
                  <a:prstClr val="black"/>
                </a:solidFill>
                <a:effectLst/>
                <a:uLnTx/>
                <a:uFillTx/>
                <a:latin typeface="Calibri"/>
                <a:ea typeface="+mn-ea"/>
                <a:cs typeface="+mn-cs"/>
              </a:rPr>
              <a:t>dispensé obligatoirement par un organisme de formation agréé</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br>
              <a:rPr kumimoji="0" lang="fr-FR" sz="1800" b="0" i="0" u="none" strike="noStrike" kern="1200" cap="none" spc="0" normalizeH="0" baseline="0" noProof="0" dirty="0">
                <a:ln>
                  <a:noFill/>
                </a:ln>
                <a:solidFill>
                  <a:prstClr val="black"/>
                </a:solidFill>
                <a:effectLst/>
                <a:uLnTx/>
                <a:uFillTx/>
                <a:latin typeface="Calibri"/>
                <a:ea typeface="+mn-ea"/>
                <a:cs typeface="+mn-cs"/>
              </a:rPr>
            </a:br>
            <a:r>
              <a:rPr kumimoji="0" lang="fr-FR" sz="1800" b="0" i="0" u="none" strike="noStrike" kern="1200" cap="none" spc="0" normalizeH="0" baseline="0" noProof="0" dirty="0">
                <a:ln>
                  <a:noFill/>
                </a:ln>
                <a:solidFill>
                  <a:prstClr val="black"/>
                </a:solidFill>
                <a:effectLst/>
                <a:uLnTx/>
                <a:uFillTx/>
                <a:latin typeface="Calibri"/>
                <a:ea typeface="+mn-ea"/>
                <a:cs typeface="+mn-cs"/>
              </a:rPr>
              <a:t>En effet, l'inscription sur la liste d'aptitude requiert une obligation de formation de professionnalisation au moins égale à </a:t>
            </a:r>
            <a:r>
              <a:rPr kumimoji="0" lang="fr-FR" sz="1800" b="0" i="0" u="sng" strike="noStrike" kern="1200" cap="none" spc="0" normalizeH="0" baseline="0" noProof="0" dirty="0">
                <a:ln>
                  <a:noFill/>
                </a:ln>
                <a:solidFill>
                  <a:prstClr val="black"/>
                </a:solidFill>
                <a:effectLst/>
                <a:uLnTx/>
                <a:uFillTx/>
                <a:latin typeface="Calibri"/>
                <a:ea typeface="+mn-ea"/>
                <a:cs typeface="+mn-cs"/>
              </a:rPr>
              <a:t>deux jours soit au minimum 12 heures au cours des cinq dernières années</a:t>
            </a:r>
            <a:r>
              <a:rPr kumimoji="0" lang="fr-FR" sz="1800" b="0" i="0" u="none" strike="noStrike" kern="1200" cap="none" spc="0" normalizeH="0" baseline="0" noProof="0" dirty="0">
                <a:ln>
                  <a:noFill/>
                </a:ln>
                <a:solidFill>
                  <a:prstClr val="black"/>
                </a:solidFill>
                <a:effectLst/>
                <a:uLnTx/>
                <a:uFillTx/>
                <a:latin typeface="Calibri"/>
                <a:ea typeface="+mn-ea"/>
                <a:cs typeface="+mn-cs"/>
              </a:rPr>
              <a:t> (sous réserve des dispositions contraires dans les statuts particuliers).</a:t>
            </a:r>
            <a:br>
              <a:rPr kumimoji="0" lang="fr-FR" sz="1800" b="0" i="0" u="none" strike="noStrike" kern="1200" cap="none" spc="0" normalizeH="0" baseline="0" noProof="0" dirty="0">
                <a:ln>
                  <a:noFill/>
                </a:ln>
                <a:solidFill>
                  <a:prstClr val="black"/>
                </a:solidFill>
                <a:effectLst/>
                <a:uLnTx/>
                <a:uFillTx/>
                <a:latin typeface="Calibri"/>
                <a:ea typeface="+mn-ea"/>
                <a:cs typeface="+mn-cs"/>
              </a:rPr>
            </a:br>
            <a:r>
              <a:rPr kumimoji="0" lang="fr-FR" sz="1800" b="0" i="0" u="none" strike="noStrike" kern="1200" cap="none" spc="0" normalizeH="0" baseline="0" noProof="0" dirty="0">
                <a:ln>
                  <a:noFill/>
                </a:ln>
                <a:solidFill>
                  <a:prstClr val="black"/>
                </a:solidFill>
                <a:effectLst/>
                <a:uLnTx/>
                <a:uFillTx/>
                <a:latin typeface="Calibri"/>
                <a:ea typeface="+mn-ea"/>
                <a:cs typeface="+mn-cs"/>
              </a:rPr>
              <a:t>Les </a:t>
            </a:r>
            <a:r>
              <a:rPr kumimoji="0" lang="fr-FR" sz="1800" b="0" i="0" u="sng" strike="noStrike" kern="1200" cap="none" spc="0" normalizeH="0" baseline="0" noProof="0" dirty="0">
                <a:ln>
                  <a:noFill/>
                </a:ln>
                <a:solidFill>
                  <a:prstClr val="black"/>
                </a:solidFill>
                <a:effectLst/>
                <a:uLnTx/>
                <a:uFillTx/>
                <a:latin typeface="Calibri"/>
                <a:ea typeface="+mn-ea"/>
                <a:cs typeface="+mn-cs"/>
              </a:rPr>
              <a:t>durées de formation</a:t>
            </a:r>
            <a:r>
              <a:rPr kumimoji="0" lang="fr-FR" sz="1800" b="0" i="0"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rPr>
              <a:t>devront obligatoirement être indiquées dans l’attestation.</a:t>
            </a:r>
            <a:br>
              <a:rPr kumimoji="0" lang="fr-FR" sz="1800" b="0" i="0" u="none" strike="noStrike" kern="1200" cap="none" spc="0" normalizeH="0" baseline="0" noProof="0" dirty="0">
                <a:ln>
                  <a:noFill/>
                </a:ln>
                <a:solidFill>
                  <a:prstClr val="black"/>
                </a:solidFill>
                <a:effectLst/>
                <a:uLnTx/>
                <a:uFillTx/>
                <a:latin typeface="Calibri"/>
                <a:ea typeface="+mn-ea"/>
                <a:cs typeface="+mn-cs"/>
              </a:rPr>
            </a:br>
            <a:br>
              <a:rPr kumimoji="0" lang="fr-FR" sz="1800" b="0" i="0" u="none" strike="noStrike" kern="1200" cap="none" spc="0" normalizeH="0" baseline="0" noProof="0" dirty="0">
                <a:ln>
                  <a:noFill/>
                </a:ln>
                <a:solidFill>
                  <a:prstClr val="black"/>
                </a:solidFill>
                <a:effectLst/>
                <a:uLnTx/>
                <a:uFillTx/>
                <a:latin typeface="Calibri"/>
                <a:ea typeface="+mn-ea"/>
                <a:cs typeface="+mn-cs"/>
              </a:rPr>
            </a:br>
            <a:r>
              <a:rPr kumimoji="0" lang="fr-FR" sz="1800" b="0" i="0" u="none" strike="noStrike" kern="1200" cap="none" spc="0" normalizeH="0" baseline="0" noProof="0" dirty="0">
                <a:ln>
                  <a:noFill/>
                </a:ln>
                <a:solidFill>
                  <a:prstClr val="black"/>
                </a:solidFill>
                <a:effectLst/>
                <a:uLnTx/>
                <a:uFillTx/>
                <a:latin typeface="Calibri"/>
                <a:ea typeface="+mn-ea"/>
                <a:cs typeface="+mn-cs"/>
              </a:rPr>
              <a:t>Les formations de préparation aux concours sont </a:t>
            </a:r>
            <a:r>
              <a:rPr kumimoji="0" lang="fr-FR" sz="1800" b="0" i="0" u="none" strike="noStrike" kern="1200" cap="none" spc="0" normalizeH="0" baseline="0" noProof="0" dirty="0">
                <a:ln>
                  <a:noFill/>
                </a:ln>
                <a:solidFill>
                  <a:srgbClr val="FF0000"/>
                </a:solidFill>
                <a:effectLst/>
                <a:uLnTx/>
                <a:uFillTx/>
                <a:latin typeface="Calibri"/>
                <a:ea typeface="+mn-ea"/>
                <a:cs typeface="+mn-cs"/>
              </a:rPr>
              <a:t>rejetées</a:t>
            </a:r>
            <a:r>
              <a:rPr kumimoji="0" lang="fr-FR" sz="1800" b="0" i="0" u="none" strike="noStrike" kern="1200" cap="none" spc="0" normalizeH="0" baseline="0" noProof="0" dirty="0">
                <a:ln>
                  <a:noFill/>
                </a:ln>
                <a:solidFill>
                  <a:prstClr val="black"/>
                </a:solidFill>
                <a:effectLst/>
                <a:uLnTx/>
                <a:uFillTx/>
                <a:latin typeface="Calibri"/>
                <a:ea typeface="+mn-ea"/>
                <a:cs typeface="+mn-cs"/>
              </a:rPr>
              <a:t>, n’étant pas des formations de professionnalisation.</a:t>
            </a:r>
            <a:br>
              <a:rPr kumimoji="0" lang="fr-FR" sz="1800" b="0" i="0" u="none" strike="noStrike" kern="1200" cap="none" spc="0" normalizeH="0" baseline="0" noProof="0" dirty="0">
                <a:ln>
                  <a:noFill/>
                </a:ln>
                <a:solidFill>
                  <a:prstClr val="black"/>
                </a:solidFill>
                <a:effectLst/>
                <a:uLnTx/>
                <a:uFillTx/>
                <a:latin typeface="Calibri"/>
                <a:ea typeface="+mn-ea"/>
                <a:cs typeface="+mn-cs"/>
              </a:rPr>
            </a:br>
            <a:r>
              <a:rPr kumimoji="0" lang="fr-FR" sz="1800" b="0" i="0" u="none" strike="noStrike" kern="1200" cap="none" spc="0" normalizeH="0" baseline="0" noProof="0" dirty="0">
                <a:ln>
                  <a:noFill/>
                </a:ln>
                <a:solidFill>
                  <a:prstClr val="black"/>
                </a:solidFill>
                <a:effectLst/>
                <a:uLnTx/>
                <a:uFillTx/>
                <a:latin typeface="Calibri"/>
                <a:ea typeface="+mn-ea"/>
                <a:cs typeface="+mn-cs"/>
              </a:rPr>
              <a:t>Les formations non dispensées par un organisme de formation agréé seront </a:t>
            </a:r>
            <a:r>
              <a:rPr kumimoji="0" lang="fr-FR" sz="1800" b="0" i="0" u="none" strike="noStrike" kern="1200" cap="none" spc="0" normalizeH="0" baseline="0" noProof="0" dirty="0">
                <a:ln>
                  <a:noFill/>
                </a:ln>
                <a:solidFill>
                  <a:srgbClr val="FF0000"/>
                </a:solidFill>
                <a:effectLst/>
                <a:uLnTx/>
                <a:uFillTx/>
                <a:latin typeface="Calibri"/>
                <a:ea typeface="+mn-ea"/>
                <a:cs typeface="+mn-cs"/>
              </a:rPr>
              <a:t>rejetées</a:t>
            </a:r>
            <a:r>
              <a:rPr kumimoji="0" lang="fr-FR" sz="1800" b="0" i="0" u="none" strike="noStrike" kern="1200" cap="none" spc="0" normalizeH="0" baseline="0" noProof="0" dirty="0">
                <a:ln>
                  <a:noFill/>
                </a:ln>
                <a:solidFill>
                  <a:prstClr val="black"/>
                </a:solidFill>
                <a:effectLst/>
                <a:uLnTx/>
                <a:uFillTx/>
                <a:latin typeface="Calibri"/>
                <a:ea typeface="+mn-ea"/>
                <a:cs typeface="+mn-cs"/>
              </a:rPr>
              <a:t> (ex : réunions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agirhe</a:t>
            </a:r>
            <a:r>
              <a:rPr kumimoji="0" lang="fr-FR" sz="1800" b="0" i="0" u="none" strike="noStrike" kern="1200" cap="none" spc="0" normalizeH="0" baseline="0" noProof="0" dirty="0">
                <a:ln>
                  <a:noFill/>
                </a:ln>
                <a:solidFill>
                  <a:prstClr val="black"/>
                </a:solidFill>
                <a:effectLst/>
                <a:uLnTx/>
                <a:uFillTx/>
                <a:latin typeface="Calibri"/>
                <a:ea typeface="+mn-ea"/>
                <a:cs typeface="+mn-cs"/>
              </a:rPr>
              <a:t> du CDG 27, réunions en interne, réunions de la communauté de communes, attestations du Maire,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ect</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br>
              <a:rPr kumimoji="0" lang="fr-FR" sz="1800" b="0" i="0" u="none" strike="noStrike" kern="1200" cap="none" spc="0" normalizeH="0" baseline="0" noProof="0" dirty="0">
                <a:ln>
                  <a:noFill/>
                </a:ln>
                <a:solidFill>
                  <a:prstClr val="black"/>
                </a:solidFill>
                <a:effectLst/>
                <a:uLnTx/>
                <a:uFillTx/>
                <a:latin typeface="Calibri"/>
                <a:ea typeface="+mn-ea"/>
                <a:cs typeface="+mn-cs"/>
              </a:rPr>
            </a:br>
            <a:br>
              <a:rPr kumimoji="0" lang="fr-FR" sz="1800" b="0" i="0" u="none" strike="noStrike" kern="1200" cap="none" spc="0" normalizeH="0" baseline="0" noProof="0" dirty="0">
                <a:ln>
                  <a:noFill/>
                </a:ln>
                <a:solidFill>
                  <a:prstClr val="black"/>
                </a:solidFill>
                <a:effectLst/>
                <a:uLnTx/>
                <a:uFillTx/>
                <a:latin typeface="Calibri"/>
                <a:ea typeface="+mn-ea"/>
                <a:cs typeface="+mn-cs"/>
              </a:rPr>
            </a:br>
            <a:r>
              <a:rPr kumimoji="0" lang="fr-FR" sz="1800" b="0" i="0" u="sng" strike="noStrike" kern="1200" cap="none" spc="0" normalizeH="0" baseline="0" noProof="0" dirty="0">
                <a:ln>
                  <a:noFill/>
                </a:ln>
                <a:solidFill>
                  <a:prstClr val="black"/>
                </a:solidFill>
                <a:effectLst/>
                <a:uLnTx/>
                <a:uFillTx/>
                <a:latin typeface="Calibri"/>
                <a:ea typeface="+mn-ea"/>
                <a:cs typeface="+mn-cs"/>
              </a:rPr>
              <a:t>Les formations hors CNFPT </a:t>
            </a:r>
            <a:r>
              <a:rPr kumimoji="0" lang="fr-FR" sz="1800" b="0" i="0" u="none" strike="noStrike" kern="1200" cap="none" spc="0" normalizeH="0" baseline="0" noProof="0" dirty="0">
                <a:ln>
                  <a:noFill/>
                </a:ln>
                <a:solidFill>
                  <a:prstClr val="black"/>
                </a:solidFill>
                <a:effectLst/>
                <a:uLnTx/>
                <a:uFillTx/>
                <a:latin typeface="Calibri"/>
                <a:ea typeface="+mn-ea"/>
                <a:cs typeface="+mn-cs"/>
              </a:rPr>
              <a:t>devront indiquer le </a:t>
            </a:r>
            <a:r>
              <a:rPr kumimoji="0" lang="fr-FR" sz="1800" b="0" i="0" u="sng" strike="noStrike" kern="1200" cap="none" spc="0" normalizeH="0" baseline="0" noProof="0" dirty="0">
                <a:ln>
                  <a:noFill/>
                </a:ln>
                <a:solidFill>
                  <a:prstClr val="black"/>
                </a:solidFill>
                <a:effectLst/>
                <a:uLnTx/>
                <a:uFillTx/>
                <a:latin typeface="Calibri"/>
                <a:ea typeface="+mn-ea"/>
                <a:cs typeface="+mn-cs"/>
              </a:rPr>
              <a:t>numéro d’agrément </a:t>
            </a:r>
            <a:r>
              <a:rPr kumimoji="0" lang="fr-FR" sz="1800" b="0" i="0" u="none" strike="noStrike" kern="1200" cap="none" spc="0" normalizeH="0" baseline="0" noProof="0" dirty="0">
                <a:ln>
                  <a:noFill/>
                </a:ln>
                <a:solidFill>
                  <a:prstClr val="black"/>
                </a:solidFill>
                <a:effectLst/>
                <a:uLnTx/>
                <a:uFillTx/>
                <a:latin typeface="Calibri"/>
                <a:ea typeface="+mn-ea"/>
                <a:cs typeface="+mn-cs"/>
              </a:rPr>
              <a:t>de l’organisme de formation ainsi que </a:t>
            </a:r>
            <a:r>
              <a:rPr kumimoji="0" lang="fr-FR" sz="1800" b="0" i="0" u="sng" strike="noStrike" kern="1200" cap="none" spc="0" normalizeH="0" baseline="0" noProof="0" dirty="0">
                <a:ln>
                  <a:noFill/>
                </a:ln>
                <a:solidFill>
                  <a:prstClr val="black"/>
                </a:solidFill>
                <a:effectLst/>
                <a:uLnTx/>
                <a:uFillTx/>
                <a:latin typeface="Calibri"/>
                <a:ea typeface="+mn-ea"/>
                <a:cs typeface="+mn-cs"/>
              </a:rPr>
              <a:t>la durée de la formation</a:t>
            </a:r>
            <a:r>
              <a:rPr kumimoji="0" lang="fr-FR" sz="1800" b="0" i="0" u="none" strike="noStrike" kern="1200" cap="none" spc="0" normalizeH="0" baseline="0" noProof="0" dirty="0">
                <a:ln>
                  <a:noFill/>
                </a:ln>
                <a:solidFill>
                  <a:prstClr val="black"/>
                </a:solidFill>
                <a:effectLst/>
                <a:uLnTx/>
                <a:uFillTx/>
                <a:latin typeface="Calibri"/>
                <a:ea typeface="+mn-ea"/>
                <a:cs typeface="+mn-cs"/>
              </a:rPr>
              <a:t>. Les formations types MOOC sont admises à condition que l’attestation mentionne bien la durée de formation et le numéro d’agrément de l’organisme.</a:t>
            </a:r>
            <a:br>
              <a:rPr kumimoji="0" lang="fr-FR" sz="1800" b="0" i="0" u="none" strike="noStrike" kern="1200" cap="none" spc="0" normalizeH="0" baseline="0" noProof="0" dirty="0">
                <a:ln>
                  <a:noFill/>
                </a:ln>
                <a:solidFill>
                  <a:prstClr val="black"/>
                </a:solidFill>
                <a:effectLst/>
                <a:uLnTx/>
                <a:uFillTx/>
                <a:latin typeface="Calibri"/>
                <a:ea typeface="+mn-ea"/>
                <a:cs typeface="+mn-cs"/>
              </a:rPr>
            </a:br>
            <a:br>
              <a:rPr kumimoji="0" lang="fr-FR" sz="1800" b="0" i="0" u="none" strike="noStrike" kern="1200" cap="none" spc="0" normalizeH="0" baseline="0" noProof="0" dirty="0">
                <a:ln>
                  <a:noFill/>
                </a:ln>
                <a:solidFill>
                  <a:prstClr val="black"/>
                </a:solidFill>
                <a:effectLst/>
                <a:uLnTx/>
                <a:uFillTx/>
                <a:latin typeface="Calibri"/>
                <a:ea typeface="+mn-ea"/>
                <a:cs typeface="+mn-cs"/>
              </a:rPr>
            </a:br>
            <a:r>
              <a:rPr kumimoji="0" lang="fr-FR" sz="1800" b="1" i="0" u="none" strike="noStrike" kern="1200" cap="none" spc="0" normalizeH="0" baseline="0" noProof="0" dirty="0">
                <a:ln>
                  <a:noFill/>
                </a:ln>
                <a:solidFill>
                  <a:srgbClr val="000000"/>
                </a:solidFill>
                <a:effectLst/>
                <a:uLnTx/>
                <a:uFillTx/>
                <a:latin typeface="Calibri"/>
                <a:ea typeface="+mn-ea"/>
                <a:cs typeface="+mn-cs"/>
              </a:rPr>
              <a:t>Conformément aux lignes directrices de gestion établies par le Président, les dossiers n'apportant pas d'éléments relatifs à cette obligation seront écartés.</a:t>
            </a:r>
            <a:br>
              <a:rPr kumimoji="0" lang="fr-FR" sz="1700" b="1" i="0" u="none" strike="noStrike" kern="1200" cap="none" spc="0" normalizeH="0" baseline="0" noProof="0" dirty="0">
                <a:ln>
                  <a:noFill/>
                </a:ln>
                <a:solidFill>
                  <a:prstClr val="black"/>
                </a:solidFill>
                <a:effectLst/>
                <a:uLnTx/>
                <a:uFillTx/>
                <a:latin typeface="Calibri"/>
                <a:ea typeface="+mn-ea"/>
                <a:cs typeface="+mn-cs"/>
              </a:rPr>
            </a:br>
            <a:endParaRPr lang="fr-FR" dirty="0"/>
          </a:p>
        </p:txBody>
      </p:sp>
      <p:sp>
        <p:nvSpPr>
          <p:cNvPr id="3" name="Espace réservé du numéro de diapositive 2">
            <a:extLst>
              <a:ext uri="{FF2B5EF4-FFF2-40B4-BE49-F238E27FC236}">
                <a16:creationId xmlns:a16="http://schemas.microsoft.com/office/drawing/2014/main" id="{6FFC0004-1397-83E2-7972-D1CBCB6CAC81}"/>
              </a:ext>
            </a:extLst>
          </p:cNvPr>
          <p:cNvSpPr>
            <a:spLocks noGrp="1"/>
          </p:cNvSpPr>
          <p:nvPr>
            <p:ph type="sldNum" sz="quarter" idx="12"/>
          </p:nvPr>
        </p:nvSpPr>
        <p:spPr/>
        <p:txBody>
          <a:bodyPr/>
          <a:lstStyle/>
          <a:p>
            <a:fld id="{FFC61400-75E0-47EA-9D3C-7E508FA81C51}" type="slidenum">
              <a:rPr lang="fr-FR" smtClean="0"/>
              <a:pPr/>
              <a:t>17</a:t>
            </a:fld>
            <a:endParaRPr lang="fr-FR" dirty="0"/>
          </a:p>
        </p:txBody>
      </p:sp>
    </p:spTree>
    <p:extLst>
      <p:ext uri="{BB962C8B-B14F-4D97-AF65-F5344CB8AC3E}">
        <p14:creationId xmlns:p14="http://schemas.microsoft.com/office/powerpoint/2010/main" val="299066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4CCA89B-DAA7-084D-4F3D-C1E509DF79FE}"/>
              </a:ext>
            </a:extLst>
          </p:cNvPr>
          <p:cNvSpPr>
            <a:spLocks noGrp="1"/>
          </p:cNvSpPr>
          <p:nvPr>
            <p:ph type="sldNum" sz="quarter" idx="12"/>
          </p:nvPr>
        </p:nvSpPr>
        <p:spPr/>
        <p:txBody>
          <a:bodyPr/>
          <a:lstStyle/>
          <a:p>
            <a:fld id="{FFC61400-75E0-47EA-9D3C-7E508FA81C51}" type="slidenum">
              <a:rPr lang="fr-FR" smtClean="0"/>
              <a:pPr/>
              <a:t>18</a:t>
            </a:fld>
            <a:endParaRPr lang="fr-FR" dirty="0"/>
          </a:p>
        </p:txBody>
      </p:sp>
      <p:sp>
        <p:nvSpPr>
          <p:cNvPr id="5" name="ZoneTexte 4">
            <a:extLst>
              <a:ext uri="{FF2B5EF4-FFF2-40B4-BE49-F238E27FC236}">
                <a16:creationId xmlns:a16="http://schemas.microsoft.com/office/drawing/2014/main" id="{FF4A013A-83B4-0242-70EB-2C1E4959BA65}"/>
              </a:ext>
            </a:extLst>
          </p:cNvPr>
          <p:cNvSpPr txBox="1"/>
          <p:nvPr/>
        </p:nvSpPr>
        <p:spPr>
          <a:xfrm>
            <a:off x="719357" y="844654"/>
            <a:ext cx="10807117" cy="1477328"/>
          </a:xfrm>
          <a:prstGeom prst="rect">
            <a:avLst/>
          </a:prstGeom>
          <a:noFill/>
        </p:spPr>
        <p:txBody>
          <a:bodyPr wrap="square">
            <a:spAutoFit/>
          </a:bodyPr>
          <a:lstStyle/>
          <a:p>
            <a:r>
              <a:rPr lang="fr-FR" dirty="0"/>
              <a:t>De la même manière, vous pourrez exposer le parcours professionnel du candidat dans la rubrique expériences professionnelles.</a:t>
            </a:r>
          </a:p>
          <a:p>
            <a:r>
              <a:rPr lang="fr-FR" dirty="0"/>
              <a:t>Vous devez saisir au moins 1 ligne : date d'entrée dans la collectivité et </a:t>
            </a:r>
            <a:r>
              <a:rPr lang="fr-FR" u="sng" dirty="0"/>
              <a:t>une date de fin </a:t>
            </a:r>
            <a:r>
              <a:rPr lang="fr-FR" dirty="0"/>
              <a:t>jusqu'au 31 décembre 2024 par exemple. Ainsi le logiciel calculera automatiquement les années d’expériences professionnelles acquises.</a:t>
            </a:r>
          </a:p>
          <a:p>
            <a:endParaRPr lang="fr-FR" dirty="0"/>
          </a:p>
        </p:txBody>
      </p:sp>
      <p:pic>
        <p:nvPicPr>
          <p:cNvPr id="6146" name="Picture 2">
            <a:extLst>
              <a:ext uri="{FF2B5EF4-FFF2-40B4-BE49-F238E27FC236}">
                <a16:creationId xmlns:a16="http://schemas.microsoft.com/office/drawing/2014/main" id="{1C52CC18-2F01-CF44-6347-F4DD7CBF3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26" y="2223090"/>
            <a:ext cx="10860948" cy="301625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1E5E2D4-6FBE-0146-94B7-85FEE15E58A4}"/>
              </a:ext>
            </a:extLst>
          </p:cNvPr>
          <p:cNvSpPr txBox="1"/>
          <p:nvPr/>
        </p:nvSpPr>
        <p:spPr>
          <a:xfrm>
            <a:off x="719357" y="4418488"/>
            <a:ext cx="6153324" cy="369332"/>
          </a:xfrm>
          <a:prstGeom prst="rect">
            <a:avLst/>
          </a:prstGeom>
          <a:noFill/>
        </p:spPr>
        <p:txBody>
          <a:bodyPr wrap="square">
            <a:spAutoFit/>
          </a:bodyPr>
          <a:lstStyle/>
          <a:p>
            <a:r>
              <a:rPr lang="fr-FR" dirty="0"/>
              <a:t>Le nombre de lignes n'est pas limité.</a:t>
            </a:r>
          </a:p>
        </p:txBody>
      </p:sp>
      <p:sp>
        <p:nvSpPr>
          <p:cNvPr id="9" name="ZoneTexte 8">
            <a:extLst>
              <a:ext uri="{FF2B5EF4-FFF2-40B4-BE49-F238E27FC236}">
                <a16:creationId xmlns:a16="http://schemas.microsoft.com/office/drawing/2014/main" id="{ADCB2CDF-51E8-0EFD-2041-870D21C6083E}"/>
              </a:ext>
            </a:extLst>
          </p:cNvPr>
          <p:cNvSpPr txBox="1"/>
          <p:nvPr/>
        </p:nvSpPr>
        <p:spPr>
          <a:xfrm>
            <a:off x="719357" y="5140448"/>
            <a:ext cx="10949729" cy="1477328"/>
          </a:xfrm>
          <a:prstGeom prst="rect">
            <a:avLst/>
          </a:prstGeom>
          <a:noFill/>
        </p:spPr>
        <p:txBody>
          <a:bodyPr wrap="square">
            <a:spAutoFit/>
          </a:bodyPr>
          <a:lstStyle/>
          <a:p>
            <a:r>
              <a:rPr lang="fr-FR" dirty="0"/>
              <a:t>La notion de mobilité interne concerne les évolutions au sein d'une même collectivité ou d'un même employeur, celle de mobilité externe correspond à des mutations. Cette information n'est pas obligatoire.</a:t>
            </a:r>
          </a:p>
          <a:p>
            <a:endParaRPr lang="fr-FR" dirty="0"/>
          </a:p>
          <a:p>
            <a:r>
              <a:rPr lang="fr-FR" u="sng" dirty="0"/>
              <a:t>ATTENTION</a:t>
            </a:r>
            <a:r>
              <a:rPr lang="fr-FR" dirty="0"/>
              <a:t>, indiquez bien le métier, et non le grade de l'intéressé, cette information n'étant pas pertinente pour éclairer la commission du parcours professionnel de celui-ci.</a:t>
            </a:r>
          </a:p>
        </p:txBody>
      </p:sp>
    </p:spTree>
    <p:extLst>
      <p:ext uri="{BB962C8B-B14F-4D97-AF65-F5344CB8AC3E}">
        <p14:creationId xmlns:p14="http://schemas.microsoft.com/office/powerpoint/2010/main" val="66311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F9A0116-621C-A3A6-76B9-EAA871B51809}"/>
              </a:ext>
            </a:extLst>
          </p:cNvPr>
          <p:cNvSpPr>
            <a:spLocks noGrp="1"/>
          </p:cNvSpPr>
          <p:nvPr>
            <p:ph type="sldNum" sz="quarter" idx="12"/>
          </p:nvPr>
        </p:nvSpPr>
        <p:spPr/>
        <p:txBody>
          <a:bodyPr/>
          <a:lstStyle/>
          <a:p>
            <a:fld id="{FFC61400-75E0-47EA-9D3C-7E508FA81C51}" type="slidenum">
              <a:rPr lang="fr-FR" smtClean="0"/>
              <a:pPr/>
              <a:t>19</a:t>
            </a:fld>
            <a:endParaRPr lang="fr-FR" dirty="0"/>
          </a:p>
        </p:txBody>
      </p:sp>
      <p:sp>
        <p:nvSpPr>
          <p:cNvPr id="7" name="ZoneTexte 6">
            <a:extLst>
              <a:ext uri="{FF2B5EF4-FFF2-40B4-BE49-F238E27FC236}">
                <a16:creationId xmlns:a16="http://schemas.microsoft.com/office/drawing/2014/main" id="{892FA019-B4CA-5E05-FE26-A1B6B5851052}"/>
              </a:ext>
            </a:extLst>
          </p:cNvPr>
          <p:cNvSpPr txBox="1"/>
          <p:nvPr/>
        </p:nvSpPr>
        <p:spPr>
          <a:xfrm>
            <a:off x="799051" y="843677"/>
            <a:ext cx="10568031" cy="1754326"/>
          </a:xfrm>
          <a:prstGeom prst="rect">
            <a:avLst/>
          </a:prstGeom>
          <a:noFill/>
        </p:spPr>
        <p:txBody>
          <a:bodyPr wrap="square">
            <a:spAutoFit/>
          </a:bodyPr>
          <a:lstStyle/>
          <a:p>
            <a:r>
              <a:rPr lang="fr-FR" dirty="0"/>
              <a:t>Vous devrez ensuite renseigner le nombre de dossiers présentés par la collectivité sur ce grade et le rang de présentation de l'agent.</a:t>
            </a:r>
          </a:p>
          <a:p>
            <a:r>
              <a:rPr lang="fr-FR" dirty="0"/>
              <a:t>Cette information n'est pas demandée pour les agents de maîtrise dans la mesure où il n'y pas de quotas pour ce grade.</a:t>
            </a:r>
          </a:p>
          <a:p>
            <a:r>
              <a:rPr lang="fr-FR" dirty="0"/>
              <a:t>Il est en outre demandé de préciser le nombre de demandes de l’agent pour cette promotion interne, et si l'agent a déjà fait l'objet d'une autre promotion interne par le passé.</a:t>
            </a:r>
          </a:p>
        </p:txBody>
      </p:sp>
      <p:pic>
        <p:nvPicPr>
          <p:cNvPr id="7170" name="Picture 2">
            <a:extLst>
              <a:ext uri="{FF2B5EF4-FFF2-40B4-BE49-F238E27FC236}">
                <a16:creationId xmlns:a16="http://schemas.microsoft.com/office/drawing/2014/main" id="{99101285-DE2D-5E9D-8AAE-53E362529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96" y="2598002"/>
            <a:ext cx="10343627" cy="425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1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80B24-09AE-4D77-ABFC-58C55646AF12}"/>
              </a:ext>
            </a:extLst>
          </p:cNvPr>
          <p:cNvSpPr>
            <a:spLocks noGrp="1"/>
          </p:cNvSpPr>
          <p:nvPr>
            <p:ph type="title"/>
          </p:nvPr>
        </p:nvSpPr>
        <p:spPr>
          <a:xfrm>
            <a:off x="559292" y="887019"/>
            <a:ext cx="11023108" cy="5629192"/>
          </a:xfrm>
        </p:spPr>
        <p:txBody>
          <a:bodyPr/>
          <a:lstStyle/>
          <a:p>
            <a:pPr fontAlgn="auto" hangingPunct="1"/>
            <a:r>
              <a:rPr lang="fr-FR" dirty="0"/>
              <a:t>Rappel du contexte réglementaire</a:t>
            </a:r>
            <a:br>
              <a:rPr lang="fr-FR" dirty="0"/>
            </a:br>
            <a:br>
              <a:rPr lang="fr-FR" dirty="0">
                <a:latin typeface="+mn-lt"/>
              </a:rPr>
            </a:br>
            <a:r>
              <a:rPr lang="fr-FR" sz="2400" b="0" dirty="0">
                <a:solidFill>
                  <a:schemeClr val="tx1"/>
                </a:solidFill>
                <a:effectLst/>
                <a:latin typeface="+mn-lt"/>
                <a:ea typeface="Times New Roman" panose="02020603050405020304" pitchFamily="18" charset="0"/>
                <a:cs typeface="Calibri" panose="020F0502020204030204" pitchFamily="34" charset="0"/>
              </a:rPr>
              <a:t>La promotion interne constitue une possibilité d'évolution de carrière dans un cadre d'emplois </a:t>
            </a:r>
            <a:r>
              <a:rPr lang="fr-FR" sz="2400" b="0" u="sng" dirty="0">
                <a:solidFill>
                  <a:schemeClr val="tx1"/>
                </a:solidFill>
                <a:effectLst/>
                <a:latin typeface="+mn-lt"/>
                <a:ea typeface="Times New Roman" panose="02020603050405020304" pitchFamily="18" charset="0"/>
                <a:cs typeface="Calibri" panose="020F0502020204030204" pitchFamily="34" charset="0"/>
              </a:rPr>
              <a:t>supérieur</a:t>
            </a:r>
            <a:r>
              <a:rPr lang="fr-FR" sz="2400" b="0" dirty="0">
                <a:solidFill>
                  <a:schemeClr val="tx1"/>
                </a:solidFill>
                <a:effectLst/>
                <a:latin typeface="+mn-lt"/>
                <a:ea typeface="Times New Roman" panose="02020603050405020304" pitchFamily="18" charset="0"/>
                <a:cs typeface="Calibri" panose="020F0502020204030204" pitchFamily="34" charset="0"/>
              </a:rPr>
              <a:t> pour les agents titulaires des collectivités ou EPCI.</a:t>
            </a:r>
            <a:br>
              <a:rPr lang="fr-FR" sz="2400" b="0" dirty="0">
                <a:solidFill>
                  <a:schemeClr val="tx1"/>
                </a:solidFill>
                <a:effectLst/>
                <a:latin typeface="+mn-lt"/>
                <a:ea typeface="Times New Roman" panose="02020603050405020304" pitchFamily="18" charset="0"/>
                <a:cs typeface="Calibri" panose="020F0502020204030204" pitchFamily="34" charset="0"/>
              </a:rPr>
            </a:br>
            <a:br>
              <a:rPr lang="fr-FR" sz="2400" b="0" dirty="0">
                <a:solidFill>
                  <a:schemeClr val="tx1"/>
                </a:solidFill>
                <a:effectLst/>
                <a:latin typeface="+mn-lt"/>
                <a:ea typeface="Times New Roman" panose="02020603050405020304" pitchFamily="18" charset="0"/>
                <a:cs typeface="Calibri" panose="020F0502020204030204" pitchFamily="34" charset="0"/>
              </a:rPr>
            </a:br>
            <a:r>
              <a:rPr lang="fr-FR" sz="2400" b="0" dirty="0">
                <a:solidFill>
                  <a:schemeClr val="tx1"/>
                </a:solidFill>
                <a:effectLst/>
                <a:latin typeface="+mn-lt"/>
                <a:ea typeface="Times New Roman" panose="02020603050405020304" pitchFamily="18" charset="0"/>
                <a:cs typeface="Calibri" panose="020F0502020204030204" pitchFamily="34" charset="0"/>
              </a:rPr>
              <a:t>La promotion interne s’accompagne donc très souvent d’un changement de catégorie (de C vers B ou de B vers A).</a:t>
            </a:r>
            <a:br>
              <a:rPr lang="fr-FR" sz="2400" b="0" dirty="0">
                <a:solidFill>
                  <a:schemeClr val="tx1"/>
                </a:solidFill>
                <a:effectLst/>
                <a:latin typeface="+mn-lt"/>
                <a:ea typeface="Times New Roman" panose="02020603050405020304" pitchFamily="18" charset="0"/>
                <a:cs typeface="Calibri" panose="020F0502020204030204" pitchFamily="34" charset="0"/>
              </a:rPr>
            </a:br>
            <a:r>
              <a:rPr lang="fr-FR" sz="2400" b="0" u="sng" dirty="0">
                <a:solidFill>
                  <a:schemeClr val="tx1"/>
                </a:solidFill>
                <a:effectLst/>
                <a:latin typeface="+mn-lt"/>
                <a:ea typeface="Times New Roman" panose="02020603050405020304" pitchFamily="18" charset="0"/>
                <a:cs typeface="Calibri" panose="020F0502020204030204" pitchFamily="34" charset="0"/>
              </a:rPr>
              <a:t>A noter </a:t>
            </a:r>
            <a:r>
              <a:rPr lang="fr-FR" sz="2400" b="0" dirty="0">
                <a:solidFill>
                  <a:schemeClr val="tx1"/>
                </a:solidFill>
                <a:effectLst/>
                <a:latin typeface="+mn-lt"/>
                <a:ea typeface="Times New Roman" panose="02020603050405020304" pitchFamily="18" charset="0"/>
                <a:cs typeface="Calibri" panose="020F0502020204030204" pitchFamily="34" charset="0"/>
              </a:rPr>
              <a:t>: Cas particulier </a:t>
            </a:r>
            <a:r>
              <a:rPr lang="fr-FR" sz="2400" b="0" dirty="0">
                <a:solidFill>
                  <a:schemeClr val="tx1"/>
                </a:solidFill>
                <a:latin typeface="+mn-lt"/>
                <a:ea typeface="Times New Roman" panose="02020603050405020304" pitchFamily="18" charset="0"/>
                <a:cs typeface="Calibri" panose="020F0502020204030204" pitchFamily="34" charset="0"/>
              </a:rPr>
              <a:t>de</a:t>
            </a:r>
            <a:r>
              <a:rPr lang="fr-FR" sz="2400" b="0" dirty="0">
                <a:solidFill>
                  <a:schemeClr val="tx1"/>
                </a:solidFill>
                <a:effectLst/>
                <a:latin typeface="+mn-lt"/>
                <a:ea typeface="Times New Roman" panose="02020603050405020304" pitchFamily="18" charset="0"/>
                <a:cs typeface="Calibri" panose="020F0502020204030204" pitchFamily="34" charset="0"/>
              </a:rPr>
              <a:t> la promotion interne « Agent de maitrise » qui ne permet pas le changement de catégorie. L’agent bénéficiant de cette promotion interne reste en catégorie C.</a:t>
            </a:r>
            <a:br>
              <a:rPr lang="fr-FR" sz="2400" b="0" dirty="0">
                <a:solidFill>
                  <a:schemeClr val="tx1"/>
                </a:solidFill>
                <a:effectLst/>
                <a:latin typeface="+mn-lt"/>
                <a:ea typeface="Times New Roman" panose="02020603050405020304" pitchFamily="18" charset="0"/>
                <a:cs typeface="Calibri" panose="020F0502020204030204" pitchFamily="34" charset="0"/>
              </a:rPr>
            </a:br>
            <a:br>
              <a:rPr lang="fr-FR" sz="2400" b="0" dirty="0">
                <a:solidFill>
                  <a:schemeClr val="tx1"/>
                </a:solidFill>
                <a:effectLst/>
                <a:latin typeface="+mn-lt"/>
                <a:ea typeface="Times New Roman" panose="02020603050405020304" pitchFamily="18" charset="0"/>
              </a:rPr>
            </a:br>
            <a:r>
              <a:rPr lang="fr-FR" sz="2400" b="0" dirty="0">
                <a:solidFill>
                  <a:schemeClr val="tx1"/>
                </a:solidFill>
                <a:effectLst/>
                <a:latin typeface="+mn-lt"/>
                <a:ea typeface="Times New Roman" panose="02020603050405020304" pitchFamily="18" charset="0"/>
                <a:cs typeface="Calibri" panose="020F0502020204030204" pitchFamily="34" charset="0"/>
              </a:rPr>
              <a:t>Chaque statut particulier définit les conditions requises</a:t>
            </a:r>
            <a:r>
              <a:rPr lang="fr-FR" sz="2400" b="0" dirty="0">
                <a:solidFill>
                  <a:schemeClr val="tx1"/>
                </a:solidFill>
                <a:latin typeface="+mn-lt"/>
                <a:ea typeface="Times New Roman" panose="02020603050405020304" pitchFamily="18" charset="0"/>
                <a:cs typeface="Calibri" panose="020F0502020204030204" pitchFamily="34" charset="0"/>
              </a:rPr>
              <a:t>.</a:t>
            </a:r>
            <a:endParaRPr lang="fr-FR" dirty="0"/>
          </a:p>
        </p:txBody>
      </p:sp>
      <p:sp>
        <p:nvSpPr>
          <p:cNvPr id="3" name="Espace réservé du numéro de diapositive 2">
            <a:extLst>
              <a:ext uri="{FF2B5EF4-FFF2-40B4-BE49-F238E27FC236}">
                <a16:creationId xmlns:a16="http://schemas.microsoft.com/office/drawing/2014/main" id="{8C063682-943C-4BB4-96C9-BBBA225E19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ce réservé du contenu 2">
            <a:extLst>
              <a:ext uri="{FF2B5EF4-FFF2-40B4-BE49-F238E27FC236}">
                <a16:creationId xmlns:a16="http://schemas.microsoft.com/office/drawing/2014/main" id="{7E3519B6-2C70-48D5-8738-F851A4C6DAD9}"/>
              </a:ext>
            </a:extLst>
          </p:cNvPr>
          <p:cNvSpPr txBox="1">
            <a:spLocks/>
          </p:cNvSpPr>
          <p:nvPr/>
        </p:nvSpPr>
        <p:spPr>
          <a:xfrm>
            <a:off x="559292" y="1715904"/>
            <a:ext cx="11023107" cy="430058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F05AC02-BBF8-487E-8D25-3146692ED2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A07A495A-8C18-6F9B-D335-7AC5D068134D}"/>
              </a:ext>
            </a:extLst>
          </p:cNvPr>
          <p:cNvSpPr txBox="1"/>
          <p:nvPr/>
        </p:nvSpPr>
        <p:spPr>
          <a:xfrm>
            <a:off x="866163" y="888639"/>
            <a:ext cx="10450585" cy="1323439"/>
          </a:xfrm>
          <a:prstGeom prst="rect">
            <a:avLst/>
          </a:prstGeom>
          <a:noFill/>
        </p:spPr>
        <p:txBody>
          <a:bodyPr wrap="square">
            <a:spAutoFit/>
          </a:bodyPr>
          <a:lstStyle/>
          <a:p>
            <a:r>
              <a:rPr lang="fr-FR" dirty="0"/>
              <a:t>Dans le cadre de la définition des missions, il convient d'apporter des précisions quant au positionnement de l'agent dans la collectivité.</a:t>
            </a:r>
          </a:p>
          <a:p>
            <a:endParaRPr lang="fr-FR" sz="800" dirty="0"/>
          </a:p>
          <a:p>
            <a:r>
              <a:rPr lang="fr-FR" dirty="0"/>
              <a:t>Un organigramme simplifié et anonyme de la collectivité dans lequel le positionnement de l'agent doit être indiqué (fléchage, surlignage) fait partie des pièces à joindre.</a:t>
            </a:r>
          </a:p>
        </p:txBody>
      </p:sp>
      <p:pic>
        <p:nvPicPr>
          <p:cNvPr id="5" name="Image 4">
            <a:extLst>
              <a:ext uri="{FF2B5EF4-FFF2-40B4-BE49-F238E27FC236}">
                <a16:creationId xmlns:a16="http://schemas.microsoft.com/office/drawing/2014/main" id="{5904C54C-03C4-55D7-BD84-CA76FB4970EC}"/>
              </a:ext>
            </a:extLst>
          </p:cNvPr>
          <p:cNvPicPr>
            <a:picLocks noChangeAspect="1"/>
          </p:cNvPicPr>
          <p:nvPr/>
        </p:nvPicPr>
        <p:blipFill>
          <a:blip r:embed="rId2"/>
          <a:stretch>
            <a:fillRect/>
          </a:stretch>
        </p:blipFill>
        <p:spPr>
          <a:xfrm>
            <a:off x="470165" y="2120744"/>
            <a:ext cx="10662026" cy="4448781"/>
          </a:xfrm>
          <a:prstGeom prst="rect">
            <a:avLst/>
          </a:prstGeom>
        </p:spPr>
      </p:pic>
      <p:sp>
        <p:nvSpPr>
          <p:cNvPr id="7" name="ZoneTexte 6">
            <a:extLst>
              <a:ext uri="{FF2B5EF4-FFF2-40B4-BE49-F238E27FC236}">
                <a16:creationId xmlns:a16="http://schemas.microsoft.com/office/drawing/2014/main" id="{87888EF7-CE9D-0B37-C4C7-0A79E6508EDA}"/>
              </a:ext>
            </a:extLst>
          </p:cNvPr>
          <p:cNvSpPr txBox="1"/>
          <p:nvPr/>
        </p:nvSpPr>
        <p:spPr>
          <a:xfrm>
            <a:off x="641058" y="5369196"/>
            <a:ext cx="10900794" cy="1200329"/>
          </a:xfrm>
          <a:prstGeom prst="rect">
            <a:avLst/>
          </a:prstGeom>
          <a:noFill/>
        </p:spPr>
        <p:txBody>
          <a:bodyPr wrap="square">
            <a:spAutoFit/>
          </a:bodyPr>
          <a:lstStyle/>
          <a:p>
            <a:pPr>
              <a:spcAft>
                <a:spcPts val="0"/>
              </a:spcAft>
            </a:pPr>
            <a:br>
              <a:rPr lang="fr-FR" b="0" i="0" dirty="0">
                <a:solidFill>
                  <a:srgbClr val="000000"/>
                </a:solidFill>
                <a:effectLst/>
              </a:rPr>
            </a:br>
            <a:endParaRPr lang="fr-FR" b="0" i="0" dirty="0">
              <a:solidFill>
                <a:srgbClr val="000000"/>
              </a:solidFill>
              <a:effectLst/>
            </a:endParaRPr>
          </a:p>
          <a:p>
            <a:pPr algn="just">
              <a:spcAft>
                <a:spcPts val="0"/>
              </a:spcAft>
            </a:pPr>
            <a:r>
              <a:rPr lang="fr-FR" b="0" i="0" dirty="0">
                <a:solidFill>
                  <a:srgbClr val="000000"/>
                </a:solidFill>
                <a:effectLst/>
              </a:rPr>
              <a:t>Ce positionnement peut en outre être confirmé par les membres de la commission à travers la fiche de poste </a:t>
            </a:r>
            <a:r>
              <a:rPr lang="fr-FR" b="0" i="0" u="sng" dirty="0">
                <a:solidFill>
                  <a:srgbClr val="000000"/>
                </a:solidFill>
                <a:effectLst/>
              </a:rPr>
              <a:t>anonyme</a:t>
            </a:r>
            <a:r>
              <a:rPr lang="fr-FR" b="0" i="0" dirty="0">
                <a:solidFill>
                  <a:srgbClr val="000000"/>
                </a:solidFill>
                <a:effectLst/>
              </a:rPr>
              <a:t> qui leur est communiquée par le service instructeur.</a:t>
            </a:r>
          </a:p>
        </p:txBody>
      </p:sp>
    </p:spTree>
    <p:extLst>
      <p:ext uri="{BB962C8B-B14F-4D97-AF65-F5344CB8AC3E}">
        <p14:creationId xmlns:p14="http://schemas.microsoft.com/office/powerpoint/2010/main" val="1047376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DC837A8-F569-4FD3-B479-E7F020C3E7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ce réservé du contenu 2">
            <a:extLst>
              <a:ext uri="{FF2B5EF4-FFF2-40B4-BE49-F238E27FC236}">
                <a16:creationId xmlns:a16="http://schemas.microsoft.com/office/drawing/2014/main" id="{1A0E2634-6648-461E-B62E-3AD3C28082D3}"/>
              </a:ext>
            </a:extLst>
          </p:cNvPr>
          <p:cNvSpPr txBox="1">
            <a:spLocks/>
          </p:cNvSpPr>
          <p:nvPr/>
        </p:nvSpPr>
        <p:spPr>
          <a:xfrm>
            <a:off x="609599" y="1821041"/>
            <a:ext cx="10972801" cy="43311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5FE991E-BC55-11EB-642E-F55178602C92}"/>
              </a:ext>
            </a:extLst>
          </p:cNvPr>
          <p:cNvSpPr txBox="1"/>
          <p:nvPr/>
        </p:nvSpPr>
        <p:spPr>
          <a:xfrm>
            <a:off x="689994" y="943878"/>
            <a:ext cx="10892405" cy="1138773"/>
          </a:xfrm>
          <a:prstGeom prst="rect">
            <a:avLst/>
          </a:prstGeom>
          <a:noFill/>
        </p:spPr>
        <p:txBody>
          <a:bodyPr wrap="square">
            <a:spAutoFit/>
          </a:bodyPr>
          <a:lstStyle/>
          <a:p>
            <a:r>
              <a:rPr lang="fr-FR" sz="2000" b="1" dirty="0">
                <a:solidFill>
                  <a:srgbClr val="92D050"/>
                </a:solidFill>
                <a:latin typeface="Verdana" panose="020B0604030504040204" pitchFamily="34" charset="0"/>
                <a:ea typeface="Verdana" panose="020B0604030504040204" pitchFamily="34" charset="0"/>
              </a:rPr>
              <a:t>II. Missions, compétences et aptitudes des candidats présentés</a:t>
            </a:r>
          </a:p>
          <a:p>
            <a:endParaRPr lang="fr-FR" sz="1200" dirty="0"/>
          </a:p>
          <a:p>
            <a:r>
              <a:rPr lang="fr-FR" dirty="0"/>
              <a:t>	 les éléments remplis doivent impérativement revêtir un caractère anonyme sous peine d'entrainer la 	 disqualification du dossier.</a:t>
            </a:r>
          </a:p>
        </p:txBody>
      </p:sp>
      <p:pic>
        <p:nvPicPr>
          <p:cNvPr id="7" name="Image 6">
            <a:extLst>
              <a:ext uri="{FF2B5EF4-FFF2-40B4-BE49-F238E27FC236}">
                <a16:creationId xmlns:a16="http://schemas.microsoft.com/office/drawing/2014/main" id="{5CFC0BB4-647D-E4D2-6249-61815EC9043F}"/>
              </a:ext>
            </a:extLst>
          </p:cNvPr>
          <p:cNvPicPr>
            <a:picLocks noChangeAspect="1"/>
          </p:cNvPicPr>
          <p:nvPr/>
        </p:nvPicPr>
        <p:blipFill>
          <a:blip r:embed="rId2"/>
          <a:stretch>
            <a:fillRect/>
          </a:stretch>
        </p:blipFill>
        <p:spPr>
          <a:xfrm>
            <a:off x="843094" y="2205762"/>
            <a:ext cx="10505810" cy="4244276"/>
          </a:xfrm>
          <a:prstGeom prst="rect">
            <a:avLst/>
          </a:prstGeom>
        </p:spPr>
      </p:pic>
      <p:pic>
        <p:nvPicPr>
          <p:cNvPr id="8" name="Image 7">
            <a:extLst>
              <a:ext uri="{FF2B5EF4-FFF2-40B4-BE49-F238E27FC236}">
                <a16:creationId xmlns:a16="http://schemas.microsoft.com/office/drawing/2014/main" id="{A62B20CE-ECA0-D095-A3EB-43DA347B494D}"/>
              </a:ext>
            </a:extLst>
          </p:cNvPr>
          <p:cNvPicPr>
            <a:picLocks noChangeAspect="1"/>
          </p:cNvPicPr>
          <p:nvPr/>
        </p:nvPicPr>
        <p:blipFill>
          <a:blip r:embed="rId3"/>
          <a:stretch>
            <a:fillRect/>
          </a:stretch>
        </p:blipFill>
        <p:spPr>
          <a:xfrm>
            <a:off x="997589" y="1436176"/>
            <a:ext cx="579541" cy="603988"/>
          </a:xfrm>
          <a:prstGeom prst="rect">
            <a:avLst/>
          </a:prstGeom>
        </p:spPr>
      </p:pic>
      <p:sp>
        <p:nvSpPr>
          <p:cNvPr id="3" name="ZoneTexte 2">
            <a:extLst>
              <a:ext uri="{FF2B5EF4-FFF2-40B4-BE49-F238E27FC236}">
                <a16:creationId xmlns:a16="http://schemas.microsoft.com/office/drawing/2014/main" id="{92E302E0-2331-D023-6A48-8456CC89F521}"/>
              </a:ext>
            </a:extLst>
          </p:cNvPr>
          <p:cNvSpPr txBox="1"/>
          <p:nvPr/>
        </p:nvSpPr>
        <p:spPr>
          <a:xfrm>
            <a:off x="4337107" y="5942129"/>
            <a:ext cx="1560353" cy="369332"/>
          </a:xfrm>
          <a:prstGeom prst="rect">
            <a:avLst/>
          </a:prstGeom>
          <a:noFill/>
        </p:spPr>
        <p:txBody>
          <a:bodyPr wrap="square" rtlCol="0">
            <a:spAutoFit/>
          </a:bodyPr>
          <a:lstStyle/>
          <a:p>
            <a:r>
              <a:rPr lang="fr-FR" dirty="0"/>
              <a:t>2025</a:t>
            </a:r>
          </a:p>
        </p:txBody>
      </p:sp>
    </p:spTree>
    <p:extLst>
      <p:ext uri="{BB962C8B-B14F-4D97-AF65-F5344CB8AC3E}">
        <p14:creationId xmlns:p14="http://schemas.microsoft.com/office/powerpoint/2010/main" val="180710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06B392-23AB-4A86-B042-BD5961D60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ce réservé du contenu 2">
            <a:extLst>
              <a:ext uri="{FF2B5EF4-FFF2-40B4-BE49-F238E27FC236}">
                <a16:creationId xmlns:a16="http://schemas.microsoft.com/office/drawing/2014/main" id="{59803135-C891-4B38-AB02-EEC7BB143730}"/>
              </a:ext>
            </a:extLst>
          </p:cNvPr>
          <p:cNvSpPr txBox="1">
            <a:spLocks/>
          </p:cNvSpPr>
          <p:nvPr/>
        </p:nvSpPr>
        <p:spPr>
          <a:xfrm>
            <a:off x="2883294" y="1634393"/>
            <a:ext cx="2401409" cy="53645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POINTS DE VIGILANCE</a:t>
            </a: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8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E9369413-33C0-47A5-BC3A-74CFE111E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149" y="1371602"/>
            <a:ext cx="862145" cy="799242"/>
          </a:xfrm>
          <a:prstGeom prst="rect">
            <a:avLst/>
          </a:prstGeom>
        </p:spPr>
      </p:pic>
      <p:sp>
        <p:nvSpPr>
          <p:cNvPr id="6" name="ZoneTexte 5">
            <a:extLst>
              <a:ext uri="{FF2B5EF4-FFF2-40B4-BE49-F238E27FC236}">
                <a16:creationId xmlns:a16="http://schemas.microsoft.com/office/drawing/2014/main" id="{B6CD6A85-B239-431A-93A7-D7E6C58EE9B6}"/>
              </a:ext>
            </a:extLst>
          </p:cNvPr>
          <p:cNvSpPr txBox="1"/>
          <p:nvPr/>
        </p:nvSpPr>
        <p:spPr>
          <a:xfrm>
            <a:off x="1943449" y="2263333"/>
            <a:ext cx="8305101" cy="3785652"/>
          </a:xfrm>
          <a:prstGeom prst="rect">
            <a:avLst/>
          </a:prstGeom>
          <a:noFill/>
        </p:spPr>
        <p:txBody>
          <a:bodyPr wrap="square">
            <a:spAutoFit/>
          </a:bodyPr>
          <a:lstStyle/>
          <a:p>
            <a:r>
              <a:rPr lang="fr-FR" sz="2000" dirty="0"/>
              <a:t>La notion de N-2 et N-1 s'apprécie en fonction de la date à laquelle s'est déroulée la dernière évaluation de l'agent.</a:t>
            </a:r>
          </a:p>
          <a:p>
            <a:endParaRPr lang="fr-FR" sz="2000" dirty="0"/>
          </a:p>
          <a:p>
            <a:r>
              <a:rPr lang="fr-FR" sz="2000" dirty="0"/>
              <a:t>Ces évaluations doivent être consécutives et à défaut il importe d'indiquer les raisons dans le cadre réservé aux observations générales de l'autorité territoriale.</a:t>
            </a:r>
          </a:p>
          <a:p>
            <a:endParaRPr lang="fr-FR" sz="2000" dirty="0"/>
          </a:p>
          <a:p>
            <a:r>
              <a:rPr lang="fr-FR" sz="2000" dirty="0"/>
              <a:t>Il conviendra donc de présenter les évaluations 2024 (N-1) et 2023 (N-2)pour les promotions internes 2025.</a:t>
            </a:r>
          </a:p>
          <a:p>
            <a:endParaRPr lang="fr-FR" sz="2000" dirty="0"/>
          </a:p>
          <a:p>
            <a:r>
              <a:rPr lang="fr-FR" sz="2000" dirty="0"/>
              <a:t>Pensez à faire vos évaluations pour les agents concernés en anticipation pour pouvoir les présenter à la promotion interne.</a:t>
            </a:r>
          </a:p>
        </p:txBody>
      </p:sp>
    </p:spTree>
    <p:extLst>
      <p:ext uri="{BB962C8B-B14F-4D97-AF65-F5344CB8AC3E}">
        <p14:creationId xmlns:p14="http://schemas.microsoft.com/office/powerpoint/2010/main" val="324113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06B392-23AB-4A86-B042-BD5961D60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ce réservé du contenu 2">
            <a:extLst>
              <a:ext uri="{FF2B5EF4-FFF2-40B4-BE49-F238E27FC236}">
                <a16:creationId xmlns:a16="http://schemas.microsoft.com/office/drawing/2014/main" id="{59803135-C891-4B38-AB02-EEC7BB143730}"/>
              </a:ext>
            </a:extLst>
          </p:cNvPr>
          <p:cNvSpPr txBox="1">
            <a:spLocks/>
          </p:cNvSpPr>
          <p:nvPr/>
        </p:nvSpPr>
        <p:spPr>
          <a:xfrm>
            <a:off x="609599" y="836788"/>
            <a:ext cx="10863309" cy="57149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6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44FF95DE-1FC0-A617-408D-685D1783AFBE}"/>
              </a:ext>
            </a:extLst>
          </p:cNvPr>
          <p:cNvSpPr txBox="1"/>
          <p:nvPr/>
        </p:nvSpPr>
        <p:spPr>
          <a:xfrm>
            <a:off x="609599" y="1060856"/>
            <a:ext cx="10640038" cy="923330"/>
          </a:xfrm>
          <a:prstGeom prst="rect">
            <a:avLst/>
          </a:prstGeom>
          <a:noFill/>
        </p:spPr>
        <p:txBody>
          <a:bodyPr wrap="square">
            <a:spAutoFit/>
          </a:bodyPr>
          <a:lstStyle/>
          <a:p>
            <a:pPr algn="l"/>
            <a:r>
              <a:rPr lang="fr-FR" sz="2800" b="1" dirty="0">
                <a:solidFill>
                  <a:srgbClr val="92D050"/>
                </a:solidFill>
                <a:latin typeface="Verdana" panose="020B0604030504040204" pitchFamily="34" charset="0"/>
                <a:ea typeface="Verdana" panose="020B0604030504040204" pitchFamily="34" charset="0"/>
              </a:rPr>
              <a:t>III. E</a:t>
            </a:r>
            <a:r>
              <a:rPr lang="fr-FR" sz="2800" b="1" i="0" dirty="0">
                <a:solidFill>
                  <a:srgbClr val="92D050"/>
                </a:solidFill>
                <a:effectLst/>
                <a:latin typeface="Verdana" panose="020B0604030504040204" pitchFamily="34" charset="0"/>
                <a:ea typeface="Verdana" panose="020B0604030504040204" pitchFamily="34" charset="0"/>
              </a:rPr>
              <a:t>léments relatifs à la motivation de l'agent</a:t>
            </a:r>
          </a:p>
          <a:p>
            <a:pPr algn="l"/>
            <a:endParaRPr lang="fr-FR" sz="800" b="0" i="0" dirty="0">
              <a:solidFill>
                <a:srgbClr val="000000"/>
              </a:solidFill>
              <a:effectLst/>
              <a:latin typeface="Verdana" panose="020B0604030504040204" pitchFamily="34" charset="0"/>
            </a:endParaRPr>
          </a:p>
          <a:p>
            <a:pPr algn="l"/>
            <a:r>
              <a:rPr lang="fr-FR" b="0" i="0" dirty="0">
                <a:solidFill>
                  <a:srgbClr val="000000"/>
                </a:solidFill>
                <a:effectLst/>
              </a:rPr>
              <a:t>Les réponses feront l'objet d'une vérification sur la base des pièces justificatives transmises.</a:t>
            </a:r>
          </a:p>
        </p:txBody>
      </p:sp>
      <p:pic>
        <p:nvPicPr>
          <p:cNvPr id="8194" name="Picture 2">
            <a:extLst>
              <a:ext uri="{FF2B5EF4-FFF2-40B4-BE49-F238E27FC236}">
                <a16:creationId xmlns:a16="http://schemas.microsoft.com/office/drawing/2014/main" id="{82AD617F-0E37-DAEC-0B24-9CC53E356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70" y="1984186"/>
            <a:ext cx="9292642" cy="309020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5BCC3B3-1495-50DD-F985-8B0017D6C9A1}"/>
              </a:ext>
            </a:extLst>
          </p:cNvPr>
          <p:cNvSpPr txBox="1"/>
          <p:nvPr/>
        </p:nvSpPr>
        <p:spPr>
          <a:xfrm>
            <a:off x="465371" y="5082591"/>
            <a:ext cx="11261258" cy="1477328"/>
          </a:xfrm>
          <a:prstGeom prst="rect">
            <a:avLst/>
          </a:prstGeom>
          <a:noFill/>
        </p:spPr>
        <p:txBody>
          <a:bodyPr wrap="square">
            <a:spAutoFit/>
          </a:bodyPr>
          <a:lstStyle/>
          <a:p>
            <a:r>
              <a:rPr lang="fr-FR" dirty="0"/>
              <a:t>Un dernier cadre permet à l'autorité territoriale d'exposer les motifs en raison desquels il souhaite promouvoir l'agent.</a:t>
            </a:r>
          </a:p>
          <a:p>
            <a:endParaRPr lang="fr-FR" dirty="0"/>
          </a:p>
          <a:p>
            <a:r>
              <a:rPr lang="fr-FR" dirty="0"/>
              <a:t>Les champs de texte ainsi présentés ne sont pas limités en termes de caractères. Toutefois il convient de souligner qu'une explication concise est souvent préférable à un long catalogue.</a:t>
            </a:r>
          </a:p>
          <a:p>
            <a:endParaRPr lang="fr-FR" dirty="0"/>
          </a:p>
        </p:txBody>
      </p:sp>
    </p:spTree>
    <p:extLst>
      <p:ext uri="{BB962C8B-B14F-4D97-AF65-F5344CB8AC3E}">
        <p14:creationId xmlns:p14="http://schemas.microsoft.com/office/powerpoint/2010/main" val="43782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9513826-683A-41C3-B352-10B713052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ce réservé du contenu 2">
            <a:extLst>
              <a:ext uri="{FF2B5EF4-FFF2-40B4-BE49-F238E27FC236}">
                <a16:creationId xmlns:a16="http://schemas.microsoft.com/office/drawing/2014/main" id="{7D8C9E10-3B83-4098-ACC1-80B76EDBD045}"/>
              </a:ext>
            </a:extLst>
          </p:cNvPr>
          <p:cNvSpPr txBox="1">
            <a:spLocks/>
          </p:cNvSpPr>
          <p:nvPr/>
        </p:nvSpPr>
        <p:spPr>
          <a:xfrm>
            <a:off x="673963" y="1185817"/>
            <a:ext cx="10844074" cy="489538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AE9EFDBD-BCF5-84C0-D591-0FBA1B72394B}"/>
              </a:ext>
            </a:extLst>
          </p:cNvPr>
          <p:cNvSpPr txBox="1"/>
          <p:nvPr/>
        </p:nvSpPr>
        <p:spPr>
          <a:xfrm>
            <a:off x="948906" y="1185818"/>
            <a:ext cx="10021097" cy="4893647"/>
          </a:xfrm>
          <a:prstGeom prst="rect">
            <a:avLst/>
          </a:prstGeom>
          <a:noFill/>
        </p:spPr>
        <p:txBody>
          <a:bodyPr wrap="square">
            <a:spAutoFit/>
          </a:bodyPr>
          <a:lstStyle/>
          <a:p>
            <a:r>
              <a:rPr kumimoji="0" lang="fr-FR" sz="1800" b="1"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fr-FR" sz="18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POINTS DE VIGILANCE</a:t>
            </a:r>
          </a:p>
          <a:p>
            <a:endParaRPr kumimoji="0" lang="fr-FR" sz="18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algn="just"/>
            <a:r>
              <a:rPr lang="fr-FR" sz="2000" dirty="0"/>
              <a:t>Ce formulaire est doté d'un système de contrôle du remplissage des champs. Tous les champs doivent être renseignés, le cas échéant par la mention "néant" ou "sans objet" avant de pouvoir "être transmis au CDG".</a:t>
            </a:r>
          </a:p>
          <a:p>
            <a:pPr algn="just"/>
            <a:endParaRPr lang="fr-FR" sz="2000" dirty="0"/>
          </a:p>
          <a:p>
            <a:pPr algn="just"/>
            <a:r>
              <a:rPr lang="fr-FR" sz="2000" dirty="0"/>
              <a:t>À tout moment de la saisie, vous pouvez interrompre votre travail, et le reprendre plus tard sous réserve d'avoir validé les éléments déjà saisis.</a:t>
            </a:r>
          </a:p>
          <a:p>
            <a:endParaRPr lang="fr-FR" sz="2000" dirty="0"/>
          </a:p>
          <a:p>
            <a:endParaRPr lang="fr-FR" sz="2000" dirty="0"/>
          </a:p>
          <a:p>
            <a:r>
              <a:rPr kumimoji="0" lang="fr-FR" b="1"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fr-FR"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AGENTS INTERCOMMUNAUX</a:t>
            </a:r>
          </a:p>
          <a:p>
            <a:endParaRPr lang="fr-FR" b="1" u="sng" dirty="0">
              <a:solidFill>
                <a:prstClr val="black"/>
              </a:solidFill>
              <a:cs typeface="Times New Roman" panose="02020603050405020304" pitchFamily="18" charset="0"/>
            </a:endParaRPr>
          </a:p>
          <a:p>
            <a:pPr algn="just"/>
            <a:r>
              <a:rPr lang="fr-FR" sz="2000" dirty="0"/>
              <a:t>La saisie d’un dossier de promotion interne peut être effectuée par la collectivité principale ou la/les collectivités secondaires, mais seulement avec l’accord des autres collectivités. Il est ainsi nécessaire de recueillir la signature de l’autorité territoriale de chacune des collectivités de l’agent sur la première page de la demande (pièce justificative demandée).</a:t>
            </a:r>
          </a:p>
        </p:txBody>
      </p:sp>
      <p:pic>
        <p:nvPicPr>
          <p:cNvPr id="6" name="Image 5">
            <a:extLst>
              <a:ext uri="{FF2B5EF4-FFF2-40B4-BE49-F238E27FC236}">
                <a16:creationId xmlns:a16="http://schemas.microsoft.com/office/drawing/2014/main" id="{02053A26-A826-4D48-E682-AA8F86EE8D16}"/>
              </a:ext>
            </a:extLst>
          </p:cNvPr>
          <p:cNvPicPr>
            <a:picLocks noChangeAspect="1"/>
          </p:cNvPicPr>
          <p:nvPr/>
        </p:nvPicPr>
        <p:blipFill>
          <a:blip r:embed="rId2"/>
          <a:stretch>
            <a:fillRect/>
          </a:stretch>
        </p:blipFill>
        <p:spPr>
          <a:xfrm>
            <a:off x="881476" y="910667"/>
            <a:ext cx="859611" cy="798645"/>
          </a:xfrm>
          <a:prstGeom prst="rect">
            <a:avLst/>
          </a:prstGeom>
        </p:spPr>
      </p:pic>
      <p:pic>
        <p:nvPicPr>
          <p:cNvPr id="4" name="Image 3">
            <a:extLst>
              <a:ext uri="{FF2B5EF4-FFF2-40B4-BE49-F238E27FC236}">
                <a16:creationId xmlns:a16="http://schemas.microsoft.com/office/drawing/2014/main" id="{51D9F575-41A7-255D-80E2-22A453E45D57}"/>
              </a:ext>
            </a:extLst>
          </p:cNvPr>
          <p:cNvPicPr>
            <a:picLocks noChangeAspect="1"/>
          </p:cNvPicPr>
          <p:nvPr/>
        </p:nvPicPr>
        <p:blipFill>
          <a:blip r:embed="rId2"/>
          <a:stretch>
            <a:fillRect/>
          </a:stretch>
        </p:blipFill>
        <p:spPr>
          <a:xfrm>
            <a:off x="948906" y="3862708"/>
            <a:ext cx="859611" cy="798645"/>
          </a:xfrm>
          <a:prstGeom prst="rect">
            <a:avLst/>
          </a:prstGeom>
        </p:spPr>
      </p:pic>
    </p:spTree>
    <p:extLst>
      <p:ext uri="{BB962C8B-B14F-4D97-AF65-F5344CB8AC3E}">
        <p14:creationId xmlns:p14="http://schemas.microsoft.com/office/powerpoint/2010/main" val="45286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0DC5F5D-F942-7A1A-DF8F-72551DAE2F38}"/>
              </a:ext>
            </a:extLst>
          </p:cNvPr>
          <p:cNvSpPr>
            <a:spLocks noGrp="1"/>
          </p:cNvSpPr>
          <p:nvPr>
            <p:ph type="sldNum" sz="quarter" idx="12"/>
          </p:nvPr>
        </p:nvSpPr>
        <p:spPr/>
        <p:txBody>
          <a:bodyPr/>
          <a:lstStyle/>
          <a:p>
            <a:fld id="{FFC61400-75E0-47EA-9D3C-7E508FA81C51}" type="slidenum">
              <a:rPr lang="fr-FR" smtClean="0"/>
              <a:pPr/>
              <a:t>25</a:t>
            </a:fld>
            <a:endParaRPr lang="fr-FR" dirty="0"/>
          </a:p>
        </p:txBody>
      </p:sp>
      <p:sp>
        <p:nvSpPr>
          <p:cNvPr id="4" name="ZoneTexte 3">
            <a:extLst>
              <a:ext uri="{FF2B5EF4-FFF2-40B4-BE49-F238E27FC236}">
                <a16:creationId xmlns:a16="http://schemas.microsoft.com/office/drawing/2014/main" id="{0C99A60F-32BA-325F-0E18-46EB880FC666}"/>
              </a:ext>
            </a:extLst>
          </p:cNvPr>
          <p:cNvSpPr txBox="1"/>
          <p:nvPr/>
        </p:nvSpPr>
        <p:spPr>
          <a:xfrm>
            <a:off x="603683" y="839814"/>
            <a:ext cx="8531928" cy="523220"/>
          </a:xfrm>
          <a:prstGeom prst="rect">
            <a:avLst/>
          </a:prstGeom>
          <a:noFill/>
        </p:spPr>
        <p:txBody>
          <a:bodyPr wrap="square">
            <a:spAutoFit/>
          </a:bodyPr>
          <a:lstStyle/>
          <a:p>
            <a:r>
              <a:rPr lang="fr-FR" sz="2800" b="1" dirty="0">
                <a:solidFill>
                  <a:srgbClr val="92D050"/>
                </a:solidFill>
                <a:latin typeface="Verdana" panose="020B0604030504040204" pitchFamily="34" charset="0"/>
                <a:ea typeface="Verdana" panose="020B0604030504040204" pitchFamily="34" charset="0"/>
              </a:rPr>
              <a:t>IV. Transmission des pièces justificatives</a:t>
            </a:r>
          </a:p>
        </p:txBody>
      </p:sp>
      <p:pic>
        <p:nvPicPr>
          <p:cNvPr id="10242" name="Picture 2">
            <a:extLst>
              <a:ext uri="{FF2B5EF4-FFF2-40B4-BE49-F238E27FC236}">
                <a16:creationId xmlns:a16="http://schemas.microsoft.com/office/drawing/2014/main" id="{3F08A002-552C-7DEC-25DF-CC159D08A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49" y="1363034"/>
            <a:ext cx="11247437" cy="26797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B8CB556-146B-B0AE-F3B1-115371D79039}"/>
              </a:ext>
            </a:extLst>
          </p:cNvPr>
          <p:cNvSpPr txBox="1"/>
          <p:nvPr/>
        </p:nvSpPr>
        <p:spPr>
          <a:xfrm>
            <a:off x="860920" y="3676653"/>
            <a:ext cx="9960878" cy="615553"/>
          </a:xfrm>
          <a:prstGeom prst="rect">
            <a:avLst/>
          </a:prstGeom>
          <a:noFill/>
        </p:spPr>
        <p:txBody>
          <a:bodyPr wrap="square">
            <a:spAutoFit/>
          </a:bodyPr>
          <a:lstStyle/>
          <a:p>
            <a:r>
              <a:rPr lang="fr-FR" sz="1700" dirty="0"/>
              <a:t>La validation débloque un bouton "Valider et Imprimer" qui permet d'imprimer le dossier pour pouvoir ensuite effectuer le téléversement de la première page de la demande, datée et signée par l’autorité territoriale.</a:t>
            </a:r>
          </a:p>
        </p:txBody>
      </p:sp>
      <p:pic>
        <p:nvPicPr>
          <p:cNvPr id="10244" name="Picture 4">
            <a:extLst>
              <a:ext uri="{FF2B5EF4-FFF2-40B4-BE49-F238E27FC236}">
                <a16:creationId xmlns:a16="http://schemas.microsoft.com/office/drawing/2014/main" id="{0B47ECD2-F1AF-C196-CF94-48CCF4BC5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 y="4464053"/>
            <a:ext cx="1103494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8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BD93285-B0C2-D7C3-CBDF-941E6CED66EB}"/>
              </a:ext>
            </a:extLst>
          </p:cNvPr>
          <p:cNvSpPr>
            <a:spLocks noGrp="1"/>
          </p:cNvSpPr>
          <p:nvPr>
            <p:ph type="sldNum" sz="quarter" idx="12"/>
          </p:nvPr>
        </p:nvSpPr>
        <p:spPr/>
        <p:txBody>
          <a:bodyPr/>
          <a:lstStyle/>
          <a:p>
            <a:fld id="{FFC61400-75E0-47EA-9D3C-7E508FA81C51}" type="slidenum">
              <a:rPr lang="fr-FR" smtClean="0"/>
              <a:pPr/>
              <a:t>26</a:t>
            </a:fld>
            <a:endParaRPr lang="fr-FR" dirty="0"/>
          </a:p>
        </p:txBody>
      </p:sp>
      <p:sp>
        <p:nvSpPr>
          <p:cNvPr id="4" name="ZoneTexte 3">
            <a:extLst>
              <a:ext uri="{FF2B5EF4-FFF2-40B4-BE49-F238E27FC236}">
                <a16:creationId xmlns:a16="http://schemas.microsoft.com/office/drawing/2014/main" id="{B6E613D1-E399-A45B-DBF4-4FAC1DE4A4DB}"/>
              </a:ext>
            </a:extLst>
          </p:cNvPr>
          <p:cNvSpPr txBox="1"/>
          <p:nvPr/>
        </p:nvSpPr>
        <p:spPr>
          <a:xfrm>
            <a:off x="454403" y="1382286"/>
            <a:ext cx="11283193" cy="4093428"/>
          </a:xfrm>
          <a:prstGeom prst="rect">
            <a:avLst/>
          </a:prstGeom>
          <a:noFill/>
        </p:spPr>
        <p:txBody>
          <a:bodyPr wrap="square">
            <a:spAutoFit/>
          </a:bodyPr>
          <a:lstStyle/>
          <a:p>
            <a:pPr algn="just"/>
            <a:r>
              <a:rPr lang="fr-FR" sz="2000" dirty="0"/>
              <a:t>Les éléments présentés dans votre demande font l'objet d'un </a:t>
            </a:r>
            <a:r>
              <a:rPr lang="fr-FR" sz="2000" b="1" dirty="0"/>
              <a:t>contrôle de cohérence </a:t>
            </a:r>
            <a:r>
              <a:rPr lang="fr-FR" sz="2000" dirty="0"/>
              <a:t>au vu d'un certain nombre de pièces justificatives demandées. Ces pièces ne sont pas vues par les membres de la commission. Elles servent au niveau de l'instruction afin de confirmer les informations indiquées dans le dossier. </a:t>
            </a:r>
          </a:p>
          <a:p>
            <a:pPr algn="just"/>
            <a:r>
              <a:rPr lang="fr-FR" sz="2000" dirty="0"/>
              <a:t>Si les pièces ne correspondent pas aux éléments saisis dans le dossier, l’appréciation du service instructeur sera non conforme.</a:t>
            </a:r>
          </a:p>
          <a:p>
            <a:pPr algn="just"/>
            <a:endParaRPr lang="fr-FR" sz="2000" dirty="0"/>
          </a:p>
          <a:p>
            <a:pPr algn="just"/>
            <a:r>
              <a:rPr lang="fr-FR" sz="2000" dirty="0"/>
              <a:t>Vous devrez avoir chargé l'ensemble des pièces avant de pouvoir </a:t>
            </a:r>
            <a:r>
              <a:rPr lang="fr-FR" sz="2000" u="sng" dirty="0"/>
              <a:t>"transmettre" </a:t>
            </a:r>
            <a:r>
              <a:rPr lang="fr-FR" sz="2000" dirty="0"/>
              <a:t>le dossier au Centre De Gestion. Aucun contrôle n'est opéré par le logiciel sur la correspondance des pièces, veillez à ce que les pièces chargées soient bien celles demandées.</a:t>
            </a:r>
          </a:p>
          <a:p>
            <a:pPr algn="just"/>
            <a:endParaRPr lang="fr-FR" sz="2000" dirty="0"/>
          </a:p>
          <a:p>
            <a:pPr algn="just"/>
            <a:endParaRPr lang="fr-FR" sz="2000" dirty="0"/>
          </a:p>
          <a:p>
            <a:pPr algn="just"/>
            <a:r>
              <a:rPr lang="fr-FR" sz="2000" dirty="0"/>
              <a:t>        Le système de versement des pièces diffère de celui des autres instances.</a:t>
            </a:r>
          </a:p>
          <a:p>
            <a:pPr algn="just"/>
            <a:r>
              <a:rPr lang="fr-FR" sz="2000" dirty="0"/>
              <a:t>Afin d'éviter le chargement répété d'une même pièce, celui-ci se présente désormais </a:t>
            </a:r>
            <a:r>
              <a:rPr lang="fr-FR" sz="2000" b="1" dirty="0"/>
              <a:t>en tableau</a:t>
            </a:r>
            <a:r>
              <a:rPr lang="fr-FR" sz="2000" dirty="0"/>
              <a:t>.</a:t>
            </a:r>
          </a:p>
        </p:txBody>
      </p:sp>
      <p:sp>
        <p:nvSpPr>
          <p:cNvPr id="5" name="Flèche : droite 4">
            <a:extLst>
              <a:ext uri="{FF2B5EF4-FFF2-40B4-BE49-F238E27FC236}">
                <a16:creationId xmlns:a16="http://schemas.microsoft.com/office/drawing/2014/main" id="{17B6E663-2BFC-CDB4-EBED-36655ACDCCC4}"/>
              </a:ext>
            </a:extLst>
          </p:cNvPr>
          <p:cNvSpPr/>
          <p:nvPr/>
        </p:nvSpPr>
        <p:spPr>
          <a:xfrm>
            <a:off x="559292" y="4858872"/>
            <a:ext cx="381740"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350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640670-583B-EB0F-34BE-4699CAEDD265}"/>
              </a:ext>
            </a:extLst>
          </p:cNvPr>
          <p:cNvSpPr>
            <a:spLocks noGrp="1"/>
          </p:cNvSpPr>
          <p:nvPr>
            <p:ph type="sldNum" sz="quarter" idx="12"/>
          </p:nvPr>
        </p:nvSpPr>
        <p:spPr/>
        <p:txBody>
          <a:bodyPr/>
          <a:lstStyle/>
          <a:p>
            <a:fld id="{FFC61400-75E0-47EA-9D3C-7E508FA81C51}" type="slidenum">
              <a:rPr lang="fr-FR" smtClean="0"/>
              <a:pPr/>
              <a:t>27</a:t>
            </a:fld>
            <a:endParaRPr lang="fr-FR" dirty="0"/>
          </a:p>
        </p:txBody>
      </p:sp>
      <p:pic>
        <p:nvPicPr>
          <p:cNvPr id="11266" name="Picture 2">
            <a:extLst>
              <a:ext uri="{FF2B5EF4-FFF2-40B4-BE49-F238E27FC236}">
                <a16:creationId xmlns:a16="http://schemas.microsoft.com/office/drawing/2014/main" id="{663EE6C0-6C3D-9B73-1A2F-1194C5298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71" y="1059110"/>
            <a:ext cx="10709912"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5370ED8-BF7E-2D1A-48B3-39E773B1A510}"/>
              </a:ext>
            </a:extLst>
          </p:cNvPr>
          <p:cNvSpPr txBox="1"/>
          <p:nvPr/>
        </p:nvSpPr>
        <p:spPr>
          <a:xfrm>
            <a:off x="706771" y="5712511"/>
            <a:ext cx="8395283" cy="646331"/>
          </a:xfrm>
          <a:prstGeom prst="rect">
            <a:avLst/>
          </a:prstGeom>
          <a:noFill/>
        </p:spPr>
        <p:txBody>
          <a:bodyPr wrap="square">
            <a:spAutoFit/>
          </a:bodyPr>
          <a:lstStyle/>
          <a:p>
            <a:r>
              <a:rPr lang="fr-FR" dirty="0"/>
              <a:t>Il convient de cliquer sur l’icône représentant un dossier portant une flèche pour ouvrir la fenêtre de téléchargement.</a:t>
            </a:r>
          </a:p>
        </p:txBody>
      </p:sp>
    </p:spTree>
    <p:extLst>
      <p:ext uri="{BB962C8B-B14F-4D97-AF65-F5344CB8AC3E}">
        <p14:creationId xmlns:p14="http://schemas.microsoft.com/office/powerpoint/2010/main" val="3225601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624721-381C-A42A-D15A-53DA3E349D8F}"/>
              </a:ext>
            </a:extLst>
          </p:cNvPr>
          <p:cNvSpPr>
            <a:spLocks noGrp="1"/>
          </p:cNvSpPr>
          <p:nvPr>
            <p:ph type="sldNum" sz="quarter" idx="12"/>
          </p:nvPr>
        </p:nvSpPr>
        <p:spPr/>
        <p:txBody>
          <a:bodyPr/>
          <a:lstStyle/>
          <a:p>
            <a:fld id="{FFC61400-75E0-47EA-9D3C-7E508FA81C51}" type="slidenum">
              <a:rPr lang="fr-FR" smtClean="0"/>
              <a:pPr/>
              <a:t>28</a:t>
            </a:fld>
            <a:endParaRPr lang="fr-FR" dirty="0"/>
          </a:p>
        </p:txBody>
      </p:sp>
      <p:pic>
        <p:nvPicPr>
          <p:cNvPr id="12290" name="Picture 2">
            <a:extLst>
              <a:ext uri="{FF2B5EF4-FFF2-40B4-BE49-F238E27FC236}">
                <a16:creationId xmlns:a16="http://schemas.microsoft.com/office/drawing/2014/main" id="{3F067409-3973-9762-BE42-383754511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36" y="623497"/>
            <a:ext cx="10881063" cy="57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77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2166A46-8CBD-792A-F8AA-337213DB4105}"/>
              </a:ext>
            </a:extLst>
          </p:cNvPr>
          <p:cNvSpPr>
            <a:spLocks noGrp="1"/>
          </p:cNvSpPr>
          <p:nvPr>
            <p:ph type="sldNum" sz="quarter" idx="12"/>
          </p:nvPr>
        </p:nvSpPr>
        <p:spPr/>
        <p:txBody>
          <a:bodyPr/>
          <a:lstStyle/>
          <a:p>
            <a:fld id="{FFC61400-75E0-47EA-9D3C-7E508FA81C51}" type="slidenum">
              <a:rPr lang="fr-FR" smtClean="0"/>
              <a:pPr/>
              <a:t>29</a:t>
            </a:fld>
            <a:endParaRPr lang="fr-FR" dirty="0"/>
          </a:p>
        </p:txBody>
      </p:sp>
      <p:sp>
        <p:nvSpPr>
          <p:cNvPr id="4" name="ZoneTexte 3">
            <a:extLst>
              <a:ext uri="{FF2B5EF4-FFF2-40B4-BE49-F238E27FC236}">
                <a16:creationId xmlns:a16="http://schemas.microsoft.com/office/drawing/2014/main" id="{46860246-9831-247D-15DE-78F47D5FC42E}"/>
              </a:ext>
            </a:extLst>
          </p:cNvPr>
          <p:cNvSpPr txBox="1"/>
          <p:nvPr/>
        </p:nvSpPr>
        <p:spPr>
          <a:xfrm>
            <a:off x="731240" y="999255"/>
            <a:ext cx="10729519" cy="2492990"/>
          </a:xfrm>
          <a:prstGeom prst="rect">
            <a:avLst/>
          </a:prstGeom>
          <a:noFill/>
        </p:spPr>
        <p:txBody>
          <a:bodyPr wrap="square">
            <a:spAutoFit/>
          </a:bodyPr>
          <a:lstStyle/>
          <a:p>
            <a:r>
              <a:rPr lang="fr-FR" dirty="0"/>
              <a:t>Il est de fait nécessaire de regrouper toutes les </a:t>
            </a:r>
            <a:r>
              <a:rPr lang="fr-FR" b="1" dirty="0"/>
              <a:t>attestations de formations </a:t>
            </a:r>
            <a:r>
              <a:rPr lang="fr-FR" dirty="0"/>
              <a:t>dans un même fichier, de même pour les </a:t>
            </a:r>
            <a:r>
              <a:rPr lang="fr-FR" b="1" dirty="0"/>
              <a:t>attestations relatives aux concours</a:t>
            </a:r>
            <a:r>
              <a:rPr lang="fr-FR" dirty="0"/>
              <a:t>.</a:t>
            </a:r>
          </a:p>
          <a:p>
            <a:endParaRPr lang="fr-FR" sz="1000" dirty="0"/>
          </a:p>
          <a:p>
            <a:r>
              <a:rPr lang="fr-FR" dirty="0"/>
              <a:t>Vous pouvez vérifier que vous avez versé la bonne pièce en cliquant sur l’œil situé en face du nom de la pièce ou le supprimer avec la corbeille.</a:t>
            </a:r>
          </a:p>
          <a:p>
            <a:endParaRPr lang="fr-FR" sz="1000" dirty="0"/>
          </a:p>
          <a:p>
            <a:r>
              <a:rPr lang="fr-FR" dirty="0"/>
              <a:t>Pour les agents qui n'auraient pas présenté de concours ou d'examens, </a:t>
            </a:r>
            <a:r>
              <a:rPr lang="fr-FR" b="1" dirty="0"/>
              <a:t>veuillez téléverser une page PDF vierge </a:t>
            </a:r>
            <a:r>
              <a:rPr lang="fr-FR" dirty="0"/>
              <a:t>(ou indiquant une mention telle que « </a:t>
            </a:r>
            <a:r>
              <a:rPr lang="fr-FR" i="1" dirty="0"/>
              <a:t>non concerné </a:t>
            </a:r>
            <a:r>
              <a:rPr lang="fr-FR" dirty="0"/>
              <a:t>», « </a:t>
            </a:r>
            <a:r>
              <a:rPr lang="fr-FR" i="1" dirty="0"/>
              <a:t>pas de concours </a:t>
            </a:r>
            <a:r>
              <a:rPr lang="fr-FR" dirty="0"/>
              <a:t>», etc…).</a:t>
            </a:r>
            <a:endParaRPr lang="fr-FR" b="1" dirty="0"/>
          </a:p>
          <a:p>
            <a:endParaRPr lang="fr-FR" sz="1000" dirty="0"/>
          </a:p>
          <a:p>
            <a:r>
              <a:rPr lang="fr-FR" dirty="0"/>
              <a:t>Tant que le dossier n'est pas complet, </a:t>
            </a:r>
            <a:r>
              <a:rPr lang="fr-FR" dirty="0" err="1"/>
              <a:t>Agirhe</a:t>
            </a:r>
            <a:r>
              <a:rPr lang="fr-FR" dirty="0"/>
              <a:t> empêche la transmission du dossier au Centre De Gestion.</a:t>
            </a:r>
          </a:p>
        </p:txBody>
      </p:sp>
      <p:pic>
        <p:nvPicPr>
          <p:cNvPr id="13314" name="Picture 2">
            <a:extLst>
              <a:ext uri="{FF2B5EF4-FFF2-40B4-BE49-F238E27FC236}">
                <a16:creationId xmlns:a16="http://schemas.microsoft.com/office/drawing/2014/main" id="{5BF90E79-C321-484D-C356-57A8F9F66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5" y="3570143"/>
            <a:ext cx="10586907" cy="313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5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5D585C5-2C31-49A0-DEBF-6E9ADC2CB4DF}"/>
              </a:ext>
            </a:extLst>
          </p:cNvPr>
          <p:cNvSpPr>
            <a:spLocks noGrp="1"/>
          </p:cNvSpPr>
          <p:nvPr>
            <p:ph type="sldNum" sz="quarter" idx="12"/>
          </p:nvPr>
        </p:nvSpPr>
        <p:spPr/>
        <p:txBody>
          <a:bodyPr/>
          <a:lstStyle/>
          <a:p>
            <a:fld id="{FFC61400-75E0-47EA-9D3C-7E508FA81C51}" type="slidenum">
              <a:rPr lang="fr-FR" smtClean="0"/>
              <a:pPr/>
              <a:t>3</a:t>
            </a:fld>
            <a:endParaRPr lang="fr-FR" dirty="0"/>
          </a:p>
        </p:txBody>
      </p:sp>
      <p:sp>
        <p:nvSpPr>
          <p:cNvPr id="4" name="ZoneTexte 3">
            <a:extLst>
              <a:ext uri="{FF2B5EF4-FFF2-40B4-BE49-F238E27FC236}">
                <a16:creationId xmlns:a16="http://schemas.microsoft.com/office/drawing/2014/main" id="{651CD94F-39E9-7306-AF2A-1BD3550B00C7}"/>
              </a:ext>
            </a:extLst>
          </p:cNvPr>
          <p:cNvSpPr txBox="1"/>
          <p:nvPr/>
        </p:nvSpPr>
        <p:spPr>
          <a:xfrm>
            <a:off x="553674" y="934101"/>
            <a:ext cx="11028726" cy="5078313"/>
          </a:xfrm>
          <a:prstGeom prst="rect">
            <a:avLst/>
          </a:prstGeom>
          <a:noFill/>
        </p:spPr>
        <p:txBody>
          <a:bodyPr wrap="square">
            <a:spAutoFit/>
          </a:bodyPr>
          <a:lstStyle/>
          <a:p>
            <a:pPr algn="just" fontAlgn="auto" hangingPunct="1"/>
            <a:endParaRPr lang="fr-FR" dirty="0">
              <a:effectLst/>
              <a:ea typeface="Times New Roman" panose="02020603050405020304" pitchFamily="18" charset="0"/>
              <a:cs typeface="Calibri" panose="020F0502020204030204" pitchFamily="34" charset="0"/>
            </a:endParaRPr>
          </a:p>
          <a:p>
            <a:pPr algn="just" fontAlgn="auto" hangingPunct="1"/>
            <a:r>
              <a:rPr lang="fr-FR" sz="2400" dirty="0">
                <a:effectLst/>
                <a:ea typeface="Times New Roman" panose="02020603050405020304" pitchFamily="18" charset="0"/>
                <a:cs typeface="Calibri" panose="020F0502020204030204" pitchFamily="34" charset="0"/>
              </a:rPr>
              <a:t>La Loi n°2019-828 du 6 août 2019 de Transformation de la Fonction Publique impose la rédaction préalable de </a:t>
            </a:r>
            <a:r>
              <a:rPr lang="fr-FR" sz="2400" b="1" dirty="0">
                <a:effectLst/>
                <a:ea typeface="Times New Roman" panose="02020603050405020304" pitchFamily="18" charset="0"/>
                <a:cs typeface="Calibri" panose="020F0502020204030204" pitchFamily="34" charset="0"/>
              </a:rPr>
              <a:t>lignes directrices de gestion </a:t>
            </a:r>
            <a:r>
              <a:rPr lang="fr-FR" sz="2400" dirty="0">
                <a:effectLst/>
                <a:ea typeface="Times New Roman" panose="02020603050405020304" pitchFamily="18" charset="0"/>
                <a:cs typeface="Calibri" panose="020F0502020204030204" pitchFamily="34" charset="0"/>
              </a:rPr>
              <a:t>en matière de gestion de ressources humaines et notamment de la politique de promotion interne des agents.</a:t>
            </a:r>
          </a:p>
          <a:p>
            <a:pPr algn="just" fontAlgn="auto" hangingPunct="1"/>
            <a:endParaRPr lang="fr-FR" sz="2400" dirty="0">
              <a:effectLst/>
              <a:ea typeface="Times New Roman" panose="02020603050405020304" pitchFamily="18" charset="0"/>
            </a:endParaRPr>
          </a:p>
          <a:p>
            <a:pPr algn="just" fontAlgn="auto" hangingPunct="1"/>
            <a:r>
              <a:rPr lang="fr-FR" sz="2400" dirty="0">
                <a:effectLst/>
                <a:ea typeface="Times New Roman" panose="02020603050405020304" pitchFamily="18" charset="0"/>
                <a:cs typeface="Calibri" panose="020F0502020204030204" pitchFamily="34" charset="0"/>
              </a:rPr>
              <a:t>Il existe deux niveaux de rédaction de lignes directrices de gestion (LDG) pour l’accès à la promotion interne : </a:t>
            </a:r>
            <a:endParaRPr lang="fr-FR" sz="2400" dirty="0">
              <a:effectLst/>
              <a:ea typeface="Times New Roman" panose="02020603050405020304" pitchFamily="18" charset="0"/>
            </a:endParaRPr>
          </a:p>
          <a:p>
            <a:pPr marL="342900" lvl="0" indent="-342900" algn="just" fontAlgn="auto" hangingPunct="1">
              <a:buFont typeface="Symbol" panose="05050102010706020507" pitchFamily="18" charset="2"/>
              <a:buChar char=""/>
            </a:pPr>
            <a:r>
              <a:rPr lang="fr-FR" sz="2400" dirty="0">
                <a:effectLst/>
                <a:ea typeface="Times New Roman" panose="02020603050405020304" pitchFamily="18" charset="0"/>
                <a:cs typeface="Calibri" panose="020F0502020204030204" pitchFamily="34" charset="0"/>
              </a:rPr>
              <a:t>Les lignes directrices de gestion de la collectivité ou de l’EPCI précisant dans quelles conditions le dossier d’un agent sera présenté au Président du Centre de Gestion. </a:t>
            </a:r>
            <a:endParaRPr lang="fr-FR" sz="2400" dirty="0">
              <a:effectLst/>
              <a:ea typeface="Times New Roman" panose="02020603050405020304" pitchFamily="18" charset="0"/>
            </a:endParaRPr>
          </a:p>
          <a:p>
            <a:pPr marL="342900" lvl="0" indent="-342900" algn="just" fontAlgn="auto" hangingPunct="1">
              <a:buFont typeface="Symbol" panose="05050102010706020507" pitchFamily="18" charset="2"/>
              <a:buChar char=""/>
            </a:pPr>
            <a:r>
              <a:rPr lang="fr-FR" sz="2400" dirty="0">
                <a:effectLst/>
                <a:ea typeface="Times New Roman" panose="02020603050405020304" pitchFamily="18" charset="0"/>
                <a:cs typeface="Calibri" panose="020F0502020204030204" pitchFamily="34" charset="0"/>
              </a:rPr>
              <a:t>Les lignes directrices de gestion du CDG déterminant les critères selon lesquels les dossiers seront étudiés par Le Président du Centre de Gestion, et ainsi seront possiblement inscrits sur la liste d’aptitude.  </a:t>
            </a:r>
            <a:endParaRPr lang="fr-FR" sz="2400" dirty="0">
              <a:effectLst/>
              <a:ea typeface="Times New Roman" panose="02020603050405020304" pitchFamily="18" charset="0"/>
            </a:endParaRPr>
          </a:p>
          <a:p>
            <a:pPr algn="just" fontAlgn="auto" hangingPunct="1"/>
            <a:r>
              <a:rPr lang="fr-FR" sz="2400" dirty="0">
                <a:effectLst/>
                <a:ea typeface="Times New Roman" panose="02020603050405020304" pitchFamily="18" charset="0"/>
                <a:cs typeface="Calibri" panose="020F0502020204030204" pitchFamily="34" charset="0"/>
              </a:rPr>
              <a:t> </a:t>
            </a:r>
            <a:endParaRPr lang="fr-FR" sz="2400" dirty="0">
              <a:effectLst/>
              <a:ea typeface="Times New Roman" panose="02020603050405020304" pitchFamily="18" charset="0"/>
            </a:endParaRPr>
          </a:p>
          <a:p>
            <a:pPr fontAlgn="auto" hangingPunct="1"/>
            <a:r>
              <a:rPr lang="fr-FR" dirty="0">
                <a:effectLst/>
                <a:ea typeface="Times New Roman" panose="02020603050405020304" pitchFamily="18" charset="0"/>
                <a:cs typeface="Calibri" panose="020F0502020204030204" pitchFamily="34" charset="0"/>
              </a:rPr>
              <a:t> </a:t>
            </a:r>
            <a:endParaRPr lang="fr-FR" dirty="0">
              <a:effectLst/>
              <a:ea typeface="Times New Roman" panose="02020603050405020304" pitchFamily="18" charset="0"/>
            </a:endParaRPr>
          </a:p>
        </p:txBody>
      </p:sp>
    </p:spTree>
    <p:extLst>
      <p:ext uri="{BB962C8B-B14F-4D97-AF65-F5344CB8AC3E}">
        <p14:creationId xmlns:p14="http://schemas.microsoft.com/office/powerpoint/2010/main" val="14316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24EF04F-3523-D850-422D-019A3C29E310}"/>
              </a:ext>
            </a:extLst>
          </p:cNvPr>
          <p:cNvSpPr>
            <a:spLocks noGrp="1"/>
          </p:cNvSpPr>
          <p:nvPr>
            <p:ph type="sldNum" sz="quarter" idx="12"/>
          </p:nvPr>
        </p:nvSpPr>
        <p:spPr/>
        <p:txBody>
          <a:bodyPr/>
          <a:lstStyle/>
          <a:p>
            <a:fld id="{FFC61400-75E0-47EA-9D3C-7E508FA81C51}" type="slidenum">
              <a:rPr lang="fr-FR" smtClean="0"/>
              <a:pPr/>
              <a:t>30</a:t>
            </a:fld>
            <a:endParaRPr lang="fr-FR" dirty="0"/>
          </a:p>
        </p:txBody>
      </p:sp>
      <p:sp>
        <p:nvSpPr>
          <p:cNvPr id="4" name="ZoneTexte 3">
            <a:extLst>
              <a:ext uri="{FF2B5EF4-FFF2-40B4-BE49-F238E27FC236}">
                <a16:creationId xmlns:a16="http://schemas.microsoft.com/office/drawing/2014/main" id="{8C58CB1C-F184-9F3D-FFD4-B4577F0AEF27}"/>
              </a:ext>
            </a:extLst>
          </p:cNvPr>
          <p:cNvSpPr txBox="1"/>
          <p:nvPr/>
        </p:nvSpPr>
        <p:spPr>
          <a:xfrm>
            <a:off x="662730" y="1365675"/>
            <a:ext cx="11087450" cy="5016758"/>
          </a:xfrm>
          <a:prstGeom prst="rect">
            <a:avLst/>
          </a:prstGeom>
          <a:noFill/>
        </p:spPr>
        <p:txBody>
          <a:bodyPr wrap="square">
            <a:spAutoFit/>
          </a:bodyPr>
          <a:lstStyle/>
          <a:p>
            <a:r>
              <a:rPr lang="fr-FR" sz="2000" dirty="0"/>
              <a:t>Dès lors que le dossier est complet, </a:t>
            </a:r>
            <a:r>
              <a:rPr lang="fr-FR" sz="2000" u="sng" dirty="0"/>
              <a:t>il doit être transféré au Centre de Gestion.</a:t>
            </a:r>
          </a:p>
          <a:p>
            <a:r>
              <a:rPr lang="fr-FR" sz="2000" dirty="0"/>
              <a:t>A cet effet, vous devez cliquer sur </a:t>
            </a:r>
            <a:r>
              <a:rPr lang="fr-FR" sz="2000" b="1" dirty="0"/>
              <a:t>"Transmettre au CDG". </a:t>
            </a:r>
            <a:r>
              <a:rPr lang="fr-FR" sz="2000" dirty="0"/>
              <a:t>A défaut, le dossier ne sera pas visible par le service et ne pourra pas être étudié.</a:t>
            </a:r>
          </a:p>
          <a:p>
            <a:r>
              <a:rPr lang="fr-FR" sz="2000" dirty="0"/>
              <a:t>Aucune pièce complémentaire ne pourra être ajouté au dossier transmis.</a:t>
            </a:r>
          </a:p>
          <a:p>
            <a:endParaRPr lang="fr-FR" sz="2000" dirty="0"/>
          </a:p>
          <a:p>
            <a:r>
              <a:rPr lang="fr-FR" sz="2000" dirty="0"/>
              <a:t>Une fois transmis, le dossier n'est alors plus modifiable.</a:t>
            </a:r>
          </a:p>
          <a:p>
            <a:endParaRPr lang="fr-FR" sz="2000" dirty="0"/>
          </a:p>
          <a:p>
            <a:r>
              <a:rPr lang="fr-FR" sz="2000" dirty="0"/>
              <a:t>     LES DOSSIERS DOIVENT ETRE TRANSMIS AU PLUS TARD à Minuit à la date limite de retour des dossiers.</a:t>
            </a:r>
          </a:p>
          <a:p>
            <a:r>
              <a:rPr lang="fr-FR" sz="2000" u="sng" dirty="0"/>
              <a:t>ATTENTION</a:t>
            </a:r>
            <a:r>
              <a:rPr lang="fr-FR" sz="2000" dirty="0"/>
              <a:t>, le logiciel se déconnecte automatiquement au bout de </a:t>
            </a:r>
            <a:r>
              <a:rPr lang="fr-FR" sz="2000" b="1" dirty="0"/>
              <a:t>20 minutes sans saisie.</a:t>
            </a:r>
            <a:r>
              <a:rPr lang="fr-FR" sz="2000" dirty="0"/>
              <a:t> Les éléments non sauvegardés sont alors perdus.</a:t>
            </a:r>
          </a:p>
          <a:p>
            <a:r>
              <a:rPr lang="fr-FR" sz="2000" dirty="0"/>
              <a:t>Vous êtes alors redirigé vers la liste des dossiers.</a:t>
            </a:r>
          </a:p>
          <a:p>
            <a:endParaRPr lang="fr-FR" sz="2000" dirty="0"/>
          </a:p>
          <a:p>
            <a:r>
              <a:rPr lang="fr-FR" sz="2000" dirty="0"/>
              <a:t>L'ouverture des saisines, ainsi que leur fermeture sont automatiquement gérées par le programme. Aucune saisie n'est possible au delà de la date indiquée par le Centre de Gestion.</a:t>
            </a:r>
          </a:p>
          <a:p>
            <a:endParaRPr lang="fr-FR" sz="2000" dirty="0"/>
          </a:p>
          <a:p>
            <a:r>
              <a:rPr lang="fr-FR" sz="2000" dirty="0"/>
              <a:t>     NE PAS COMPLETER LE DOSSIER AU DERNIER MOMENT POUR EVITER TOUT PROBLEME</a:t>
            </a:r>
          </a:p>
        </p:txBody>
      </p:sp>
      <p:pic>
        <p:nvPicPr>
          <p:cNvPr id="3" name="Image 2">
            <a:extLst>
              <a:ext uri="{FF2B5EF4-FFF2-40B4-BE49-F238E27FC236}">
                <a16:creationId xmlns:a16="http://schemas.microsoft.com/office/drawing/2014/main" id="{71DB22CE-F4E7-3BED-B61B-77A071B8DDD7}"/>
              </a:ext>
            </a:extLst>
          </p:cNvPr>
          <p:cNvPicPr>
            <a:picLocks noChangeAspect="1"/>
          </p:cNvPicPr>
          <p:nvPr/>
        </p:nvPicPr>
        <p:blipFill>
          <a:blip r:embed="rId2"/>
          <a:stretch>
            <a:fillRect/>
          </a:stretch>
        </p:blipFill>
        <p:spPr>
          <a:xfrm>
            <a:off x="300804" y="3266983"/>
            <a:ext cx="681523" cy="543584"/>
          </a:xfrm>
          <a:prstGeom prst="rect">
            <a:avLst/>
          </a:prstGeom>
        </p:spPr>
      </p:pic>
      <p:pic>
        <p:nvPicPr>
          <p:cNvPr id="5" name="Image 4">
            <a:extLst>
              <a:ext uri="{FF2B5EF4-FFF2-40B4-BE49-F238E27FC236}">
                <a16:creationId xmlns:a16="http://schemas.microsoft.com/office/drawing/2014/main" id="{33020B61-148B-D89F-6D97-FFF6EE04E3AC}"/>
              </a:ext>
            </a:extLst>
          </p:cNvPr>
          <p:cNvPicPr>
            <a:picLocks noChangeAspect="1"/>
          </p:cNvPicPr>
          <p:nvPr/>
        </p:nvPicPr>
        <p:blipFill>
          <a:blip r:embed="rId2"/>
          <a:stretch>
            <a:fillRect/>
          </a:stretch>
        </p:blipFill>
        <p:spPr>
          <a:xfrm>
            <a:off x="256283" y="5711875"/>
            <a:ext cx="726044" cy="579094"/>
          </a:xfrm>
          <a:prstGeom prst="rect">
            <a:avLst/>
          </a:prstGeom>
        </p:spPr>
      </p:pic>
    </p:spTree>
    <p:extLst>
      <p:ext uri="{BB962C8B-B14F-4D97-AF65-F5344CB8AC3E}">
        <p14:creationId xmlns:p14="http://schemas.microsoft.com/office/powerpoint/2010/main" val="1824160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48F3854-A78E-9495-E17C-F6000389BE71}"/>
              </a:ext>
            </a:extLst>
          </p:cNvPr>
          <p:cNvSpPr>
            <a:spLocks noGrp="1"/>
          </p:cNvSpPr>
          <p:nvPr>
            <p:ph type="sldNum" sz="quarter" idx="12"/>
          </p:nvPr>
        </p:nvSpPr>
        <p:spPr/>
        <p:txBody>
          <a:bodyPr/>
          <a:lstStyle/>
          <a:p>
            <a:fld id="{FFC61400-75E0-47EA-9D3C-7E508FA81C51}" type="slidenum">
              <a:rPr lang="fr-FR" smtClean="0"/>
              <a:pPr/>
              <a:t>31</a:t>
            </a:fld>
            <a:endParaRPr lang="fr-FR" dirty="0"/>
          </a:p>
        </p:txBody>
      </p:sp>
      <p:sp>
        <p:nvSpPr>
          <p:cNvPr id="4" name="ZoneTexte 3">
            <a:extLst>
              <a:ext uri="{FF2B5EF4-FFF2-40B4-BE49-F238E27FC236}">
                <a16:creationId xmlns:a16="http://schemas.microsoft.com/office/drawing/2014/main" id="{BBB2636A-0C25-E2C6-C888-0F2A731D2482}"/>
              </a:ext>
            </a:extLst>
          </p:cNvPr>
          <p:cNvSpPr txBox="1"/>
          <p:nvPr/>
        </p:nvSpPr>
        <p:spPr>
          <a:xfrm>
            <a:off x="524575" y="779895"/>
            <a:ext cx="6094602" cy="523220"/>
          </a:xfrm>
          <a:prstGeom prst="rect">
            <a:avLst/>
          </a:prstGeom>
          <a:noFill/>
        </p:spPr>
        <p:txBody>
          <a:bodyPr wrap="square">
            <a:spAutoFit/>
          </a:bodyPr>
          <a:lstStyle/>
          <a:p>
            <a:r>
              <a:rPr lang="fr-FR" sz="2800" b="1" dirty="0">
                <a:solidFill>
                  <a:srgbClr val="92D050"/>
                </a:solidFill>
                <a:latin typeface="Verdana" panose="020B0604030504040204" pitchFamily="34" charset="0"/>
                <a:ea typeface="Verdana" panose="020B0604030504040204" pitchFamily="34" charset="0"/>
              </a:rPr>
              <a:t>V. Le suivi des demandes</a:t>
            </a:r>
          </a:p>
        </p:txBody>
      </p:sp>
      <p:sp>
        <p:nvSpPr>
          <p:cNvPr id="6" name="ZoneTexte 5">
            <a:extLst>
              <a:ext uri="{FF2B5EF4-FFF2-40B4-BE49-F238E27FC236}">
                <a16:creationId xmlns:a16="http://schemas.microsoft.com/office/drawing/2014/main" id="{83C9C917-BF37-6CC7-CD06-82863305656D}"/>
              </a:ext>
            </a:extLst>
          </p:cNvPr>
          <p:cNvSpPr txBox="1"/>
          <p:nvPr/>
        </p:nvSpPr>
        <p:spPr>
          <a:xfrm>
            <a:off x="524575" y="1349935"/>
            <a:ext cx="6094602" cy="369332"/>
          </a:xfrm>
          <a:prstGeom prst="rect">
            <a:avLst/>
          </a:prstGeom>
          <a:noFill/>
        </p:spPr>
        <p:txBody>
          <a:bodyPr wrap="square">
            <a:spAutoFit/>
          </a:bodyPr>
          <a:lstStyle/>
          <a:p>
            <a:r>
              <a:rPr lang="fr-FR" b="0" i="0" dirty="0">
                <a:solidFill>
                  <a:srgbClr val="000000"/>
                </a:solidFill>
                <a:effectLst/>
              </a:rPr>
              <a:t>Il est accessible via le menu "Liste des Dossiers"</a:t>
            </a:r>
            <a:endParaRPr lang="fr-FR" dirty="0"/>
          </a:p>
        </p:txBody>
      </p:sp>
      <p:pic>
        <p:nvPicPr>
          <p:cNvPr id="14338" name="Picture 2">
            <a:extLst>
              <a:ext uri="{FF2B5EF4-FFF2-40B4-BE49-F238E27FC236}">
                <a16:creationId xmlns:a16="http://schemas.microsoft.com/office/drawing/2014/main" id="{696A5F2B-D14C-8EC4-2221-C2370720E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46" y="1766087"/>
            <a:ext cx="11347508" cy="431241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B819BBD-F022-C859-8FDF-A8418233F879}"/>
              </a:ext>
            </a:extLst>
          </p:cNvPr>
          <p:cNvSpPr txBox="1"/>
          <p:nvPr/>
        </p:nvSpPr>
        <p:spPr>
          <a:xfrm>
            <a:off x="508985" y="5769474"/>
            <a:ext cx="11073415" cy="769441"/>
          </a:xfrm>
          <a:prstGeom prst="rect">
            <a:avLst/>
          </a:prstGeom>
          <a:noFill/>
        </p:spPr>
        <p:txBody>
          <a:bodyPr wrap="square">
            <a:spAutoFit/>
          </a:bodyPr>
          <a:lstStyle/>
          <a:p>
            <a:r>
              <a:rPr lang="fr-FR" dirty="0"/>
              <a:t>Cet écran vous permet de voir l'état des différentes demandes en cours et le niveau de l'instruction qu'ils ont atteint.</a:t>
            </a:r>
          </a:p>
          <a:p>
            <a:endParaRPr lang="fr-FR" sz="800" dirty="0"/>
          </a:p>
          <a:p>
            <a:r>
              <a:rPr lang="fr-FR" dirty="0"/>
              <a:t>Seuls les dossiers en cours de création peuvent être supprimés.</a:t>
            </a:r>
          </a:p>
        </p:txBody>
      </p:sp>
    </p:spTree>
    <p:extLst>
      <p:ext uri="{BB962C8B-B14F-4D97-AF65-F5344CB8AC3E}">
        <p14:creationId xmlns:p14="http://schemas.microsoft.com/office/powerpoint/2010/main" val="651308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F9373-E017-57DF-CAB7-D6B54830F07B}"/>
              </a:ext>
            </a:extLst>
          </p:cNvPr>
          <p:cNvSpPr>
            <a:spLocks noGrp="1"/>
          </p:cNvSpPr>
          <p:nvPr>
            <p:ph type="title"/>
          </p:nvPr>
        </p:nvSpPr>
        <p:spPr>
          <a:xfrm>
            <a:off x="609600" y="880747"/>
            <a:ext cx="10972800" cy="796950"/>
          </a:xfrm>
        </p:spPr>
        <p:txBody>
          <a:bodyPr/>
          <a:lstStyle/>
          <a:p>
            <a:r>
              <a:rPr lang="fr-FR" sz="2800" dirty="0">
                <a:solidFill>
                  <a:srgbClr val="92D050"/>
                </a:solidFill>
              </a:rPr>
              <a:t>VI. </a:t>
            </a:r>
            <a:r>
              <a:rPr lang="fr-FR" dirty="0">
                <a:solidFill>
                  <a:srgbClr val="92D050"/>
                </a:solidFill>
              </a:rPr>
              <a:t>A</a:t>
            </a:r>
            <a:r>
              <a:rPr lang="fr-FR" sz="2800" dirty="0">
                <a:solidFill>
                  <a:srgbClr val="92D050"/>
                </a:solidFill>
              </a:rPr>
              <a:t>près la séance</a:t>
            </a:r>
            <a:endParaRPr lang="fr-FR" dirty="0">
              <a:solidFill>
                <a:srgbClr val="92D050"/>
              </a:solidFill>
            </a:endParaRPr>
          </a:p>
        </p:txBody>
      </p:sp>
      <p:sp>
        <p:nvSpPr>
          <p:cNvPr id="3" name="Espace réservé du numéro de diapositive 2">
            <a:extLst>
              <a:ext uri="{FF2B5EF4-FFF2-40B4-BE49-F238E27FC236}">
                <a16:creationId xmlns:a16="http://schemas.microsoft.com/office/drawing/2014/main" id="{6BDDED42-7585-5D05-051C-3EE20474D11F}"/>
              </a:ext>
            </a:extLst>
          </p:cNvPr>
          <p:cNvSpPr>
            <a:spLocks noGrp="1"/>
          </p:cNvSpPr>
          <p:nvPr>
            <p:ph type="sldNum" sz="quarter" idx="12"/>
          </p:nvPr>
        </p:nvSpPr>
        <p:spPr/>
        <p:txBody>
          <a:bodyPr/>
          <a:lstStyle/>
          <a:p>
            <a:fld id="{FFC61400-75E0-47EA-9D3C-7E508FA81C51}" type="slidenum">
              <a:rPr lang="fr-FR" smtClean="0"/>
              <a:pPr/>
              <a:t>32</a:t>
            </a:fld>
            <a:endParaRPr lang="fr-FR" dirty="0"/>
          </a:p>
        </p:txBody>
      </p:sp>
      <p:sp>
        <p:nvSpPr>
          <p:cNvPr id="4" name="ZoneTexte 3">
            <a:extLst>
              <a:ext uri="{FF2B5EF4-FFF2-40B4-BE49-F238E27FC236}">
                <a16:creationId xmlns:a16="http://schemas.microsoft.com/office/drawing/2014/main" id="{998FE8F7-7092-C9E9-4BD5-F16AAF928218}"/>
              </a:ext>
            </a:extLst>
          </p:cNvPr>
          <p:cNvSpPr txBox="1"/>
          <p:nvPr/>
        </p:nvSpPr>
        <p:spPr>
          <a:xfrm>
            <a:off x="1124125" y="2063692"/>
            <a:ext cx="8674216" cy="3447098"/>
          </a:xfrm>
          <a:prstGeom prst="rect">
            <a:avLst/>
          </a:prstGeom>
          <a:noFill/>
        </p:spPr>
        <p:txBody>
          <a:bodyPr wrap="square" rtlCol="0">
            <a:spAutoFit/>
          </a:bodyPr>
          <a:lstStyle/>
          <a:p>
            <a:pPr marL="342900" indent="-342900">
              <a:buAutoNum type="arabicParenR"/>
            </a:pPr>
            <a:r>
              <a:rPr lang="fr-FR" sz="2000" dirty="0"/>
              <a:t>Consultation du site internet du CDG 27 des listes d’aptitude Promotion interne classés par année et par grade via le lien </a:t>
            </a:r>
            <a:r>
              <a:rPr lang="fr-FR" sz="2000" dirty="0">
                <a:hlinkClick r:id="rId2"/>
              </a:rPr>
              <a:t>https://www.cdg27.fr/carrieres-et-statut/deroulement-de-la-carriere/liste-daptitude-a-la-promotion-interne/</a:t>
            </a:r>
            <a:r>
              <a:rPr lang="fr-FR" sz="2000" dirty="0"/>
              <a:t> </a:t>
            </a:r>
          </a:p>
          <a:p>
            <a:pPr marL="342900" indent="-342900">
              <a:buAutoNum type="arabicParenR"/>
            </a:pPr>
            <a:endParaRPr lang="fr-FR" sz="2000" dirty="0"/>
          </a:p>
          <a:p>
            <a:pPr marL="342900" indent="-342900">
              <a:buAutoNum type="arabicParenR"/>
            </a:pPr>
            <a:r>
              <a:rPr lang="fr-FR" sz="2000" dirty="0"/>
              <a:t>Réception du courrier du CDG informant de l’avis favorable (classement effectué + proposition du modèle d’arrêté </a:t>
            </a:r>
            <a:r>
              <a:rPr lang="fr-FR" sz="2000" dirty="0" err="1"/>
              <a:t>agirhe</a:t>
            </a:r>
            <a:r>
              <a:rPr lang="fr-FR" sz="2000" dirty="0"/>
              <a:t>) ou défavorable pour chaque agent</a:t>
            </a:r>
          </a:p>
          <a:p>
            <a:pPr marL="342900" indent="-342900">
              <a:buAutoNum type="arabicParenR"/>
            </a:pPr>
            <a:endParaRPr lang="fr-FR" sz="2000" dirty="0"/>
          </a:p>
          <a:p>
            <a:pPr marL="342900" indent="-342900">
              <a:buAutoNum type="arabicParenR"/>
            </a:pPr>
            <a:r>
              <a:rPr lang="fr-FR" sz="2000" dirty="0"/>
              <a:t> Décision de nomination par arrêté avec création de l’emploi au préalable</a:t>
            </a:r>
          </a:p>
          <a:p>
            <a:endParaRPr lang="fr-FR" dirty="0"/>
          </a:p>
        </p:txBody>
      </p:sp>
    </p:spTree>
    <p:extLst>
      <p:ext uri="{BB962C8B-B14F-4D97-AF65-F5344CB8AC3E}">
        <p14:creationId xmlns:p14="http://schemas.microsoft.com/office/powerpoint/2010/main" val="3270694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A2EA6-B730-97B8-2F23-94CD943F7A86}"/>
              </a:ext>
            </a:extLst>
          </p:cNvPr>
          <p:cNvSpPr>
            <a:spLocks noGrp="1"/>
          </p:cNvSpPr>
          <p:nvPr>
            <p:ph type="title"/>
          </p:nvPr>
        </p:nvSpPr>
        <p:spPr>
          <a:xfrm>
            <a:off x="409575" y="2001813"/>
            <a:ext cx="10972800" cy="796950"/>
          </a:xfrm>
        </p:spPr>
        <p:txBody>
          <a:bodyPr/>
          <a:lstStyle/>
          <a:p>
            <a:r>
              <a:rPr lang="fr-FR" b="0" dirty="0">
                <a:solidFill>
                  <a:srgbClr val="FF0000"/>
                </a:solidFill>
              </a:rPr>
              <a:t>PRESENTATION DES FORMULAIRES SIMPLIFIES </a:t>
            </a:r>
            <a:br>
              <a:rPr lang="fr-FR" b="0" dirty="0">
                <a:solidFill>
                  <a:schemeClr val="tx1"/>
                </a:solidFill>
              </a:rPr>
            </a:br>
            <a:br>
              <a:rPr lang="fr-FR" b="0" dirty="0">
                <a:solidFill>
                  <a:schemeClr val="tx1"/>
                </a:solidFill>
              </a:rPr>
            </a:br>
            <a:r>
              <a:rPr lang="fr-FR" b="0" dirty="0">
                <a:solidFill>
                  <a:schemeClr val="tx1"/>
                </a:solidFill>
              </a:rPr>
              <a:t>1) POUR LES AGENTS DE MAITRISE </a:t>
            </a:r>
            <a:br>
              <a:rPr lang="fr-FR" b="0" dirty="0">
                <a:solidFill>
                  <a:schemeClr val="tx1"/>
                </a:solidFill>
              </a:rPr>
            </a:br>
            <a:r>
              <a:rPr lang="fr-FR" b="0" dirty="0">
                <a:solidFill>
                  <a:schemeClr val="tx1"/>
                </a:solidFill>
              </a:rPr>
              <a:t>2) POUR LES SECRETAIRES GENERALES DE MAIRIE </a:t>
            </a:r>
            <a:br>
              <a:rPr lang="fr-FR" b="0" dirty="0">
                <a:solidFill>
                  <a:schemeClr val="tx1"/>
                </a:solidFill>
              </a:rPr>
            </a:br>
            <a:br>
              <a:rPr lang="fr-FR" b="0" dirty="0">
                <a:solidFill>
                  <a:schemeClr val="tx1"/>
                </a:solidFill>
              </a:rPr>
            </a:br>
            <a:r>
              <a:rPr lang="fr-FR" b="0" u="sng" dirty="0">
                <a:solidFill>
                  <a:schemeClr val="tx1"/>
                </a:solidFill>
              </a:rPr>
              <a:t>via notre base TEST</a:t>
            </a:r>
          </a:p>
        </p:txBody>
      </p:sp>
      <p:sp>
        <p:nvSpPr>
          <p:cNvPr id="3" name="Espace réservé du numéro de diapositive 2">
            <a:extLst>
              <a:ext uri="{FF2B5EF4-FFF2-40B4-BE49-F238E27FC236}">
                <a16:creationId xmlns:a16="http://schemas.microsoft.com/office/drawing/2014/main" id="{93DB971E-8492-51D4-8712-41A317D14594}"/>
              </a:ext>
            </a:extLst>
          </p:cNvPr>
          <p:cNvSpPr>
            <a:spLocks noGrp="1"/>
          </p:cNvSpPr>
          <p:nvPr>
            <p:ph type="sldNum" sz="quarter" idx="12"/>
          </p:nvPr>
        </p:nvSpPr>
        <p:spPr/>
        <p:txBody>
          <a:bodyPr/>
          <a:lstStyle/>
          <a:p>
            <a:fld id="{FFC61400-75E0-47EA-9D3C-7E508FA81C51}" type="slidenum">
              <a:rPr lang="fr-FR" smtClean="0"/>
              <a:pPr/>
              <a:t>33</a:t>
            </a:fld>
            <a:endParaRPr lang="fr-FR" dirty="0"/>
          </a:p>
        </p:txBody>
      </p:sp>
    </p:spTree>
    <p:extLst>
      <p:ext uri="{BB962C8B-B14F-4D97-AF65-F5344CB8AC3E}">
        <p14:creationId xmlns:p14="http://schemas.microsoft.com/office/powerpoint/2010/main" val="1518206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05"/>
          <p:cNvSpPr txBox="1">
            <a:spLocks noGrp="1"/>
          </p:cNvSpPr>
          <p:nvPr>
            <p:ph type="title"/>
          </p:nvPr>
        </p:nvSpPr>
        <p:spPr>
          <a:xfrm>
            <a:off x="2063750" y="2852739"/>
            <a:ext cx="7772400" cy="1362075"/>
          </a:xfrm>
        </p:spPr>
        <p:txBody>
          <a:bodyPr vert="horz" lIns="0" tIns="0" rIns="0" bIns="0" rtlCol="0" anchor="t">
            <a:noAutofit/>
          </a:bodyPr>
          <a:lstStyle/>
          <a:p>
            <a:pPr algn="ctr" eaLnBrk="1" hangingPunct="1">
              <a:spcBef>
                <a:spcPct val="0"/>
              </a:spcBef>
              <a:buSzPct val="25000"/>
              <a:buFont typeface="Verdana" pitchFamily="34" charset="0"/>
              <a:buNone/>
            </a:pPr>
            <a:r>
              <a:rPr lang="fr-FR" dirty="0">
                <a:solidFill>
                  <a:srgbClr val="92D050"/>
                </a:solidFill>
                <a:latin typeface="Verdana" pitchFamily="34" charset="0"/>
                <a:cs typeface="Arial" pitchFamily="34" charset="0"/>
                <a:sym typeface="Verdana" pitchFamily="34" charset="0"/>
              </a:rPr>
              <a:t>Merci de votre attention </a:t>
            </a:r>
          </a:p>
        </p:txBody>
      </p:sp>
      <p:sp>
        <p:nvSpPr>
          <p:cNvPr id="2" name="Espace réservé du numéro de diapositive 1">
            <a:extLst>
              <a:ext uri="{FF2B5EF4-FFF2-40B4-BE49-F238E27FC236}">
                <a16:creationId xmlns:a16="http://schemas.microsoft.com/office/drawing/2014/main" id="{5C89596F-0372-434A-900C-D8EF41486D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42222-9258-4147-B39C-2CCAB9C182F5}" type="slidenum">
              <a:rPr kumimoji="0" lang="fr-FR" sz="1200" b="0" i="0" u="none" strike="noStrike" kern="1200" cap="none" spc="0" normalizeH="0" baseline="0" noProof="0">
                <a:ln>
                  <a:noFill/>
                </a:ln>
                <a:solidFill>
                  <a:prstClr val="black">
                    <a:tint val="75000"/>
                  </a:prstClr>
                </a:solidFill>
                <a:effectLst/>
                <a:uLnTx/>
                <a:uFillTx/>
                <a:latin typeface="Garam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tint val="75000"/>
                </a:prstClr>
              </a:solidFill>
              <a:effectLst/>
              <a:uLnTx/>
              <a:uFillTx/>
              <a:latin typeface="Garamond"/>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BA02B-80F4-10F9-B01B-5E19002D5AD2}"/>
              </a:ext>
            </a:extLst>
          </p:cNvPr>
          <p:cNvSpPr>
            <a:spLocks noGrp="1"/>
          </p:cNvSpPr>
          <p:nvPr>
            <p:ph type="title"/>
          </p:nvPr>
        </p:nvSpPr>
        <p:spPr>
          <a:xfrm>
            <a:off x="474453" y="1466491"/>
            <a:ext cx="11576649" cy="4120577"/>
          </a:xfrm>
        </p:spPr>
        <p:txBody>
          <a:bodyPr/>
          <a:lstStyle/>
          <a:p>
            <a:pPr>
              <a:spcBef>
                <a:spcPts val="0"/>
              </a:spcBef>
              <a:defRPr/>
            </a:pPr>
            <a:r>
              <a:rPr kumimoji="0" lang="fr-FR" sz="24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La promotion interne est liée à plusieurs conditions :</a:t>
            </a:r>
            <a:br>
              <a:rPr kumimoji="0" lang="fr-FR" sz="2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br>
            <a:r>
              <a:rPr kumimoji="0" lang="fr-FR" sz="2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Des conditions à remplir par le fonctionnaire, guide via </a:t>
            </a: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hlinkClick r:id="rId2"/>
              </a:rPr>
              <a:t>https://www.cdg27.fr/carrieres-et-statut/deroulement-de-la-carriere/promotion-interne/</a:t>
            </a:r>
            <a:b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br>
            <a:b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b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Des conditions particulières déterminées par la collectivité,</a:t>
            </a:r>
            <a:b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br>
            <a:b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b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Le calcul des possibilités de nomination par grade (calcul effectué par le CDG) a été modifié par le </a:t>
            </a:r>
            <a:r>
              <a:rPr lang="fr-FR" sz="2000" u="sng" dirty="0">
                <a:solidFill>
                  <a:srgbClr val="3366FF"/>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Décret n° 2023-1272 du 26 décembre 2023</a:t>
            </a:r>
            <a:r>
              <a:rPr lang="fr-FR" sz="2000" dirty="0">
                <a:solidFill>
                  <a:srgbClr val="3366FF"/>
                </a:solidFill>
                <a:effectLst/>
                <a:latin typeface="Calibri" panose="020F0502020204030204" pitchFamily="34" charset="0"/>
                <a:ea typeface="Times New Roman" panose="02020603050405020304" pitchFamily="18" charset="0"/>
              </a:rPr>
              <a:t> </a:t>
            </a:r>
            <a:r>
              <a:rPr lang="fr-FR" sz="2000" b="0" dirty="0">
                <a:solidFill>
                  <a:schemeClr val="tx1"/>
                </a:solidFill>
                <a:effectLst/>
                <a:latin typeface="Calibri" panose="020F0502020204030204" pitchFamily="34" charset="0"/>
                <a:ea typeface="Times New Roman" panose="02020603050405020304" pitchFamily="18" charset="0"/>
              </a:rPr>
              <a:t>modifiant les dispositions statutaires relatives à la promotion interne dans la fonction publique territoriale :</a:t>
            </a:r>
            <a:b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b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a:t>
            </a:r>
            <a:r>
              <a:rPr kumimoji="0" lang="fr-FR" sz="2000" b="0"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Soit par les recrutements </a:t>
            </a: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1 possibilité pour 2 recrutements ayant eu lieu dans l’année</a:t>
            </a:r>
            <a:b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b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a:t>
            </a:r>
            <a:r>
              <a:rPr kumimoji="0" lang="fr-FR" sz="2000" b="0"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Soit par les effectifs </a:t>
            </a: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 rapport de 1 pour 2 basé sur 8% des effectifs totaux du cadre d’emploi</a:t>
            </a:r>
            <a:b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br>
            <a:br>
              <a:rPr kumimoji="0" lang="fr-FR" sz="2000" b="0" i="0" u="none" strike="noStrike" kern="1200" cap="none" spc="0" normalizeH="0" baseline="0" noProof="0" dirty="0">
                <a:ln>
                  <a:noFill/>
                </a:ln>
                <a:solidFill>
                  <a:srgbClr val="1F497D">
                    <a:lumMod val="40000"/>
                    <a:lumOff val="60000"/>
                  </a:srgbClr>
                </a:solidFill>
                <a:effectLst/>
                <a:uLnTx/>
                <a:uFillTx/>
                <a:latin typeface="Calibri"/>
                <a:ea typeface="Times New Roman" panose="02020603050405020304" pitchFamily="18" charset="0"/>
                <a:cs typeface="+mn-cs"/>
              </a:rPr>
            </a:br>
            <a:r>
              <a:rPr kumimoji="0" lang="fr-FR" sz="2000" b="0" i="0" u="none" strike="noStrike" kern="1200" cap="none" spc="0" normalizeH="0" baseline="0" noProof="0" dirty="0">
                <a:ln>
                  <a:noFill/>
                </a:ln>
                <a:solidFill>
                  <a:schemeClr val="tx1"/>
                </a:solidFill>
                <a:effectLst/>
                <a:uLnTx/>
                <a:uFillTx/>
                <a:latin typeface="Calibri"/>
                <a:ea typeface="Times New Roman" panose="02020603050405020304" pitchFamily="18" charset="0"/>
                <a:cs typeface="+mn-cs"/>
              </a:rPr>
              <a:t>- </a:t>
            </a:r>
            <a:r>
              <a:rPr kumimoji="0" lang="fr-FR"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L’étude des dossiers suivant les critères des lignes directrices de gestion pour la promotion interne rédigées par le Président du Centre de Gestion </a:t>
            </a:r>
            <a:br>
              <a:rPr kumimoji="0" lang="fr-FR" sz="2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br>
            <a:br>
              <a:rPr kumimoji="0" lang="fr-FR" sz="2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br>
            <a:r>
              <a:rPr kumimoji="0" lang="fr-FR" sz="2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fr-FR" sz="2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panose="020F0502020204030204" pitchFamily="34" charset="0"/>
              </a:rPr>
              <a:t>L’inscription de l’agent sur la liste d’aptitude élaborée et signée par Le Président du Centre de Gestion. </a:t>
            </a:r>
            <a:r>
              <a:rPr kumimoji="0" lang="fr-FR" sz="2200" i="0" u="sng" strike="noStrike" kern="1200" cap="none" spc="0" normalizeH="0" baseline="0" noProof="0" dirty="0">
                <a:ln>
                  <a:noFill/>
                </a:ln>
                <a:solidFill>
                  <a:schemeClr val="tx1"/>
                </a:solidFill>
                <a:effectLst/>
                <a:uLnTx/>
                <a:uFillTx/>
                <a:latin typeface="Calibri"/>
                <a:ea typeface="Times New Roman" panose="02020603050405020304" pitchFamily="18" charset="0"/>
                <a:cs typeface="Calibri" panose="020F0502020204030204" pitchFamily="34" charset="0"/>
              </a:rPr>
              <a:t>Sans cette inscription, aucune nomination </a:t>
            </a:r>
            <a:r>
              <a:rPr lang="fr-FR" sz="2200" u="sng" dirty="0">
                <a:solidFill>
                  <a:schemeClr val="tx1"/>
                </a:solidFill>
                <a:latin typeface="Calibri"/>
                <a:ea typeface="Times New Roman" panose="02020603050405020304" pitchFamily="18" charset="0"/>
                <a:cs typeface="Calibri" panose="020F0502020204030204" pitchFamily="34" charset="0"/>
              </a:rPr>
              <a:t>n’</a:t>
            </a:r>
            <a:r>
              <a:rPr kumimoji="0" lang="fr-FR" sz="2200" i="0" u="sng" strike="noStrike" kern="1200" cap="none" spc="0" normalizeH="0" baseline="0" noProof="0" dirty="0">
                <a:ln>
                  <a:noFill/>
                </a:ln>
                <a:solidFill>
                  <a:schemeClr val="tx1"/>
                </a:solidFill>
                <a:effectLst/>
                <a:uLnTx/>
                <a:uFillTx/>
                <a:latin typeface="Calibri"/>
                <a:ea typeface="Times New Roman" panose="02020603050405020304" pitchFamily="18" charset="0"/>
                <a:cs typeface="Calibri" panose="020F0502020204030204" pitchFamily="34" charset="0"/>
              </a:rPr>
              <a:t>est possible.</a:t>
            </a:r>
            <a:endParaRPr lang="fr-FR" sz="2200" u="sng" dirty="0">
              <a:solidFill>
                <a:schemeClr val="tx1"/>
              </a:solidFill>
            </a:endParaRPr>
          </a:p>
        </p:txBody>
      </p:sp>
      <p:sp>
        <p:nvSpPr>
          <p:cNvPr id="3" name="Espace réservé du numéro de diapositive 2">
            <a:extLst>
              <a:ext uri="{FF2B5EF4-FFF2-40B4-BE49-F238E27FC236}">
                <a16:creationId xmlns:a16="http://schemas.microsoft.com/office/drawing/2014/main" id="{BE24D4AF-FD8D-DFCA-95B0-E81CEBB411E3}"/>
              </a:ext>
            </a:extLst>
          </p:cNvPr>
          <p:cNvSpPr>
            <a:spLocks noGrp="1"/>
          </p:cNvSpPr>
          <p:nvPr>
            <p:ph type="sldNum" sz="quarter" idx="12"/>
          </p:nvPr>
        </p:nvSpPr>
        <p:spPr/>
        <p:txBody>
          <a:bodyPr/>
          <a:lstStyle/>
          <a:p>
            <a:fld id="{FFC61400-75E0-47EA-9D3C-7E508FA81C51}" type="slidenum">
              <a:rPr lang="fr-FR" smtClean="0"/>
              <a:pPr/>
              <a:t>4</a:t>
            </a:fld>
            <a:endParaRPr lang="fr-FR" dirty="0"/>
          </a:p>
        </p:txBody>
      </p:sp>
    </p:spTree>
    <p:extLst>
      <p:ext uri="{BB962C8B-B14F-4D97-AF65-F5344CB8AC3E}">
        <p14:creationId xmlns:p14="http://schemas.microsoft.com/office/powerpoint/2010/main" val="3653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E1BBF-FFB5-7AC0-BF8A-79D145AEBC19}"/>
              </a:ext>
            </a:extLst>
          </p:cNvPr>
          <p:cNvSpPr>
            <a:spLocks noGrp="1"/>
          </p:cNvSpPr>
          <p:nvPr>
            <p:ph type="ctrTitle"/>
          </p:nvPr>
        </p:nvSpPr>
        <p:spPr>
          <a:xfrm>
            <a:off x="609599" y="787199"/>
            <a:ext cx="10363200" cy="579963"/>
          </a:xfrm>
        </p:spPr>
        <p:txBody>
          <a:bodyPr/>
          <a:lstStyle/>
          <a:p>
            <a:r>
              <a:rPr lang="fr-FR" dirty="0"/>
              <a:t>Procédure</a:t>
            </a:r>
          </a:p>
        </p:txBody>
      </p:sp>
      <p:sp>
        <p:nvSpPr>
          <p:cNvPr id="3" name="Sous-titre 2">
            <a:extLst>
              <a:ext uri="{FF2B5EF4-FFF2-40B4-BE49-F238E27FC236}">
                <a16:creationId xmlns:a16="http://schemas.microsoft.com/office/drawing/2014/main" id="{90DC5095-F05D-5E5E-F46A-9F6B235490C1}"/>
              </a:ext>
            </a:extLst>
          </p:cNvPr>
          <p:cNvSpPr>
            <a:spLocks noGrp="1"/>
          </p:cNvSpPr>
          <p:nvPr>
            <p:ph type="subTitle" idx="1"/>
          </p:nvPr>
        </p:nvSpPr>
        <p:spPr>
          <a:xfrm>
            <a:off x="609599" y="1276350"/>
            <a:ext cx="10972801" cy="5715000"/>
          </a:xfrm>
        </p:spPr>
        <p:txBody>
          <a:bodyPr>
            <a:normAutofit fontScale="70000" lnSpcReduction="20000"/>
          </a:bodyPr>
          <a:lstStyle/>
          <a:p>
            <a:pPr lvl="0" algn="just" fontAlgn="auto" hangingPunct="1">
              <a:buClr>
                <a:srgbClr val="640C62"/>
              </a:buClr>
            </a:pPr>
            <a:r>
              <a:rPr lang="fr-FR" sz="2600" b="1" dirty="0">
                <a:solidFill>
                  <a:srgbClr val="640C62"/>
                </a:solidFill>
                <a:effectLst/>
                <a:ea typeface="Times New Roman" panose="02020603050405020304" pitchFamily="18" charset="0"/>
                <a:cs typeface="Calibri" panose="020F0502020204030204" pitchFamily="34" charset="0"/>
              </a:rPr>
              <a:t>1. Calcul et information par le Centre de gestion du nombre de possibilités de promotion interne par grade.</a:t>
            </a:r>
            <a:r>
              <a:rPr lang="fr-FR" sz="2600" b="1" dirty="0">
                <a:solidFill>
                  <a:srgbClr val="595959"/>
                </a:solidFill>
                <a:effectLst/>
                <a:ea typeface="Times New Roman" panose="02020603050405020304" pitchFamily="18" charset="0"/>
                <a:cs typeface="Calibri" panose="020F0502020204030204" pitchFamily="34" charset="0"/>
              </a:rPr>
              <a:t> </a:t>
            </a:r>
          </a:p>
          <a:p>
            <a:pPr lvl="0" algn="just" fontAlgn="auto" hangingPunct="1">
              <a:buClr>
                <a:srgbClr val="640C62"/>
              </a:buClr>
            </a:pPr>
            <a:r>
              <a:rPr lang="fr-FR" sz="2600" b="1" dirty="0">
                <a:solidFill>
                  <a:srgbClr val="595959"/>
                </a:solidFill>
                <a:effectLst/>
                <a:ea typeface="Times New Roman" panose="02020603050405020304" pitchFamily="18" charset="0"/>
                <a:cs typeface="Calibri" panose="020F0502020204030204" pitchFamily="34" charset="0"/>
              </a:rPr>
              <a:t> </a:t>
            </a:r>
            <a:endParaRPr lang="fr-FR" sz="2600" dirty="0">
              <a:effectLst/>
              <a:ea typeface="Times New Roman" panose="02020603050405020304" pitchFamily="18" charset="0"/>
            </a:endParaRPr>
          </a:p>
          <a:p>
            <a:pPr lvl="0" algn="just" fontAlgn="auto" hangingPunct="1">
              <a:buClr>
                <a:srgbClr val="640C62"/>
              </a:buClr>
            </a:pPr>
            <a:r>
              <a:rPr lang="fr-FR" sz="2600" b="1" dirty="0">
                <a:solidFill>
                  <a:srgbClr val="640C62"/>
                </a:solidFill>
                <a:effectLst/>
                <a:ea typeface="Times New Roman" panose="02020603050405020304" pitchFamily="18" charset="0"/>
                <a:cs typeface="Calibri" panose="020F0502020204030204" pitchFamily="34" charset="0"/>
              </a:rPr>
              <a:t>2. Ouverture du dépôt des dossiers au Centre de Gestion.</a:t>
            </a:r>
            <a:endParaRPr lang="fr-FR" sz="2600" dirty="0">
              <a:effectLst/>
              <a:ea typeface="Times New Roman" panose="02020603050405020304" pitchFamily="18" charset="0"/>
            </a:endParaRPr>
          </a:p>
          <a:p>
            <a:pPr indent="450215" algn="just" fontAlgn="auto" hangingPunct="1"/>
            <a:r>
              <a:rPr lang="fr-FR" sz="2600" b="1" dirty="0">
                <a:solidFill>
                  <a:srgbClr val="595959"/>
                </a:solidFill>
                <a:effectLst/>
                <a:ea typeface="Times New Roman" panose="02020603050405020304" pitchFamily="18" charset="0"/>
                <a:cs typeface="Calibri" panose="020F0502020204030204" pitchFamily="34" charset="0"/>
              </a:rPr>
              <a:t> </a:t>
            </a:r>
            <a:r>
              <a:rPr lang="fr-FR" sz="2600" dirty="0">
                <a:solidFill>
                  <a:schemeClr val="tx1"/>
                </a:solidFill>
                <a:effectLst/>
                <a:ea typeface="Times New Roman" panose="02020603050405020304" pitchFamily="18" charset="0"/>
                <a:cs typeface="Calibri" panose="020F0502020204030204" pitchFamily="34" charset="0"/>
              </a:rPr>
              <a:t>Attention à bien respecter les dates, car aucun dossier en retard ne pourra être recevable.</a:t>
            </a:r>
            <a:r>
              <a:rPr lang="fr-FR" sz="2600" b="1" dirty="0">
                <a:solidFill>
                  <a:schemeClr val="tx1"/>
                </a:solidFill>
                <a:effectLst/>
                <a:ea typeface="Times New Roman" panose="02020603050405020304" pitchFamily="18" charset="0"/>
                <a:cs typeface="Calibri" panose="020F0502020204030204" pitchFamily="34" charset="0"/>
              </a:rPr>
              <a:t> </a:t>
            </a:r>
            <a:endParaRPr lang="fr-FR" sz="2600" dirty="0">
              <a:solidFill>
                <a:srgbClr val="FF0000"/>
              </a:solidFill>
              <a:effectLst/>
              <a:ea typeface="Times New Roman" panose="02020603050405020304" pitchFamily="18" charset="0"/>
            </a:endParaRPr>
          </a:p>
          <a:p>
            <a:pPr marL="449580" algn="just" hangingPunct="0"/>
            <a:r>
              <a:rPr lang="fr-FR" sz="2600" b="1" dirty="0">
                <a:solidFill>
                  <a:srgbClr val="595959"/>
                </a:solidFill>
                <a:effectLst/>
                <a:ea typeface="Times New Roman" panose="02020603050405020304" pitchFamily="18" charset="0"/>
                <a:cs typeface="Calibri" panose="020F0502020204030204" pitchFamily="34" charset="0"/>
              </a:rPr>
              <a:t> </a:t>
            </a:r>
            <a:r>
              <a:rPr lang="fr-FR" sz="2600" dirty="0">
                <a:solidFill>
                  <a:srgbClr val="FF0000"/>
                </a:solidFill>
                <a:effectLst/>
                <a:ea typeface="Times New Roman" panose="02020603050405020304" pitchFamily="18" charset="0"/>
                <a:cs typeface="Calibri" panose="020F0502020204030204" pitchFamily="34" charset="0"/>
              </a:rPr>
              <a:t>Pour la PI 2025, les dates sont du </a:t>
            </a:r>
            <a:r>
              <a:rPr lang="fr-FR" sz="2600" dirty="0">
                <a:solidFill>
                  <a:srgbClr val="FF0000"/>
                </a:solidFill>
                <a:ea typeface="Times New Roman" panose="02020603050405020304" pitchFamily="18" charset="0"/>
                <a:cs typeface="Calibri" panose="020F0502020204030204" pitchFamily="34" charset="0"/>
              </a:rPr>
              <a:t>jeud</a:t>
            </a:r>
            <a:r>
              <a:rPr lang="fr-FR" sz="2600" dirty="0">
                <a:solidFill>
                  <a:srgbClr val="FF0000"/>
                </a:solidFill>
                <a:effectLst/>
                <a:ea typeface="Times New Roman" panose="02020603050405020304" pitchFamily="18" charset="0"/>
                <a:cs typeface="Calibri" panose="020F0502020204030204" pitchFamily="34" charset="0"/>
              </a:rPr>
              <a:t>i 19/12/2024 au vendredi 21/02/2025</a:t>
            </a:r>
          </a:p>
          <a:p>
            <a:pPr marL="449580" algn="just" hangingPunct="0"/>
            <a:endParaRPr lang="fr-FR" sz="2600" dirty="0">
              <a:solidFill>
                <a:srgbClr val="FF0000"/>
              </a:solidFill>
              <a:effectLst/>
              <a:ea typeface="Times New Roman" panose="02020603050405020304" pitchFamily="18" charset="0"/>
            </a:endParaRPr>
          </a:p>
          <a:p>
            <a:pPr lvl="0" algn="just" fontAlgn="auto" hangingPunct="1">
              <a:buClr>
                <a:srgbClr val="640C62"/>
              </a:buClr>
            </a:pPr>
            <a:r>
              <a:rPr lang="fr-FR" sz="2600" b="1" u="sng" dirty="0">
                <a:solidFill>
                  <a:srgbClr val="640C62"/>
                </a:solidFill>
                <a:effectLst/>
                <a:ea typeface="Times New Roman" panose="02020603050405020304" pitchFamily="18" charset="0"/>
                <a:cs typeface="Calibri" panose="020F0502020204030204" pitchFamily="34" charset="0"/>
              </a:rPr>
              <a:t>3. Dépôt des dossiers complet via la plateforme AGIRHE ainsi que l’ensemble des pièces justificatives demandées.</a:t>
            </a:r>
            <a:endParaRPr lang="fr-FR" sz="2600" dirty="0">
              <a:effectLst/>
              <a:ea typeface="Times New Roman" panose="02020603050405020304" pitchFamily="18" charset="0"/>
            </a:endParaRPr>
          </a:p>
          <a:p>
            <a:pPr marL="450215" algn="just" fontAlgn="auto" hangingPunct="1"/>
            <a:r>
              <a:rPr lang="fr-FR" sz="2600" dirty="0">
                <a:solidFill>
                  <a:schemeClr val="tx1"/>
                </a:solidFill>
                <a:effectLst/>
                <a:ea typeface="Times New Roman" panose="02020603050405020304" pitchFamily="18" charset="0"/>
                <a:cs typeface="Calibri" panose="020F0502020204030204" pitchFamily="34" charset="0"/>
              </a:rPr>
              <a:t>Attention, aucune demande de pièces manquantes ne sera effectuée. Le dossier sera étudié en l’état. </a:t>
            </a:r>
            <a:endParaRPr lang="fr-FR" sz="2600" dirty="0">
              <a:solidFill>
                <a:schemeClr val="tx1"/>
              </a:solidFill>
              <a:effectLst/>
              <a:ea typeface="Times New Roman" panose="02020603050405020304" pitchFamily="18" charset="0"/>
            </a:endParaRPr>
          </a:p>
          <a:p>
            <a:pPr marL="450215" algn="just" fontAlgn="auto" hangingPunct="1"/>
            <a:r>
              <a:rPr lang="fr-FR" sz="2600" b="1" dirty="0">
                <a:solidFill>
                  <a:srgbClr val="595959"/>
                </a:solidFill>
                <a:effectLst/>
                <a:ea typeface="Times New Roman" panose="02020603050405020304" pitchFamily="18" charset="0"/>
                <a:cs typeface="Calibri" panose="020F0502020204030204" pitchFamily="34" charset="0"/>
              </a:rPr>
              <a:t> </a:t>
            </a:r>
            <a:endParaRPr lang="fr-FR" sz="2600" dirty="0">
              <a:effectLst/>
              <a:ea typeface="Times New Roman" panose="02020603050405020304" pitchFamily="18" charset="0"/>
            </a:endParaRPr>
          </a:p>
          <a:p>
            <a:pPr lvl="0" algn="just" fontAlgn="auto" hangingPunct="1">
              <a:buClr>
                <a:srgbClr val="640C62"/>
              </a:buClr>
            </a:pPr>
            <a:r>
              <a:rPr lang="fr-FR" sz="2600" b="1" dirty="0">
                <a:solidFill>
                  <a:srgbClr val="640C62"/>
                </a:solidFill>
                <a:effectLst/>
                <a:ea typeface="Times New Roman" panose="02020603050405020304" pitchFamily="18" charset="0"/>
                <a:cs typeface="Calibri" panose="020F0502020204030204" pitchFamily="34" charset="0"/>
              </a:rPr>
              <a:t>4. Le service carrières du Centre de Gestion instruit les demandes. </a:t>
            </a:r>
            <a:endParaRPr lang="fr-FR" sz="2600" dirty="0">
              <a:effectLst/>
              <a:ea typeface="Times New Roman" panose="02020603050405020304" pitchFamily="18" charset="0"/>
            </a:endParaRPr>
          </a:p>
          <a:p>
            <a:pPr marL="457200" algn="just" fontAlgn="auto" hangingPunct="1"/>
            <a:r>
              <a:rPr lang="fr-FR" sz="2600" dirty="0">
                <a:solidFill>
                  <a:schemeClr val="tx1"/>
                </a:solidFill>
                <a:effectLst/>
                <a:ea typeface="Times New Roman" panose="02020603050405020304" pitchFamily="18" charset="0"/>
                <a:cs typeface="Calibri" panose="020F0502020204030204" pitchFamily="34" charset="0"/>
              </a:rPr>
              <a:t>Il vérifie les conditions d’éligibilité des dossiers (LDG de la collectivité, conditions de grade et d’ancienneté de l’agent etc.)</a:t>
            </a:r>
            <a:endParaRPr lang="fr-FR" sz="2600" dirty="0">
              <a:solidFill>
                <a:schemeClr val="tx1"/>
              </a:solidFill>
              <a:effectLst/>
              <a:ea typeface="Times New Roman" panose="02020603050405020304" pitchFamily="18" charset="0"/>
            </a:endParaRPr>
          </a:p>
          <a:p>
            <a:pPr algn="just" fontAlgn="auto" hangingPunct="1"/>
            <a:r>
              <a:rPr lang="fr-FR" sz="2600" b="1" dirty="0">
                <a:solidFill>
                  <a:srgbClr val="595959"/>
                </a:solidFill>
                <a:effectLst/>
                <a:ea typeface="Times New Roman" panose="02020603050405020304" pitchFamily="18" charset="0"/>
                <a:cs typeface="Calibri" panose="020F0502020204030204" pitchFamily="34" charset="0"/>
              </a:rPr>
              <a:t> </a:t>
            </a:r>
            <a:endParaRPr lang="fr-FR" sz="2600" dirty="0">
              <a:effectLst/>
              <a:ea typeface="Times New Roman" panose="02020603050405020304" pitchFamily="18" charset="0"/>
            </a:endParaRPr>
          </a:p>
          <a:p>
            <a:pPr lvl="0" algn="just" fontAlgn="auto" hangingPunct="1">
              <a:buClr>
                <a:srgbClr val="640C62"/>
              </a:buClr>
            </a:pPr>
            <a:r>
              <a:rPr lang="fr-FR" sz="2600" b="1" dirty="0">
                <a:solidFill>
                  <a:srgbClr val="640C62"/>
                </a:solidFill>
                <a:effectLst/>
                <a:ea typeface="Times New Roman" panose="02020603050405020304" pitchFamily="18" charset="0"/>
                <a:cs typeface="Calibri" panose="020F0502020204030204" pitchFamily="34" charset="0"/>
              </a:rPr>
              <a:t>5. Le Président du Centre de Gestion, assisté d’une commission composée d’élus, examine l’ensemble des dossiers.</a:t>
            </a:r>
            <a:endParaRPr lang="fr-FR" sz="2600" dirty="0">
              <a:effectLst/>
              <a:ea typeface="Times New Roman" panose="02020603050405020304" pitchFamily="18" charset="0"/>
            </a:endParaRPr>
          </a:p>
          <a:p>
            <a:pPr marL="457200" algn="just" fontAlgn="auto" hangingPunct="1"/>
            <a:r>
              <a:rPr lang="fr-FR" sz="2600" dirty="0">
                <a:solidFill>
                  <a:schemeClr val="tx1"/>
                </a:solidFill>
                <a:effectLst/>
                <a:ea typeface="Times New Roman" panose="02020603050405020304" pitchFamily="18" charset="0"/>
                <a:cs typeface="Calibri" panose="020F0502020204030204" pitchFamily="34" charset="0"/>
              </a:rPr>
              <a:t>La séance a lieu au cours du premier semestre de l’année N, selon les critères déterminés par le Centre de gestion pour la promotion interne. L’arrêté du Président du CDG 27 qui fixe les lignes de gestion applicables à la promotion interne est disponible via ce lien </a:t>
            </a:r>
            <a:r>
              <a:rPr lang="fr-FR" sz="2600" u="sng" dirty="0">
                <a:solidFill>
                  <a:srgbClr val="2E74B5"/>
                </a:solidFill>
                <a:effectLst/>
                <a:ea typeface="Times New Roman" panose="02020603050405020304" pitchFamily="18" charset="0"/>
                <a:cs typeface="Calibri" panose="020F0502020204030204" pitchFamily="34" charset="0"/>
                <a:hlinkClick r:id="rId2"/>
              </a:rPr>
              <a:t>https://www.cdg27.fr/carrieres-et-statut/deroulement-de-la-carriere/promotion-interne/</a:t>
            </a:r>
            <a:r>
              <a:rPr lang="fr-FR" sz="2600" dirty="0">
                <a:solidFill>
                  <a:srgbClr val="2E74B5"/>
                </a:solidFill>
                <a:effectLst/>
                <a:ea typeface="Times New Roman" panose="02020603050405020304" pitchFamily="18" charset="0"/>
                <a:cs typeface="Calibri" panose="020F0502020204030204" pitchFamily="34" charset="0"/>
              </a:rPr>
              <a:t> </a:t>
            </a:r>
          </a:p>
          <a:p>
            <a:pPr marL="457200" algn="just" fontAlgn="auto" hangingPunct="1"/>
            <a:r>
              <a:rPr lang="fr-FR" sz="2600" dirty="0">
                <a:solidFill>
                  <a:srgbClr val="FF0000"/>
                </a:solidFill>
                <a:ea typeface="Times New Roman" panose="02020603050405020304" pitchFamily="18" charset="0"/>
                <a:cs typeface="Calibri" panose="020F0502020204030204" pitchFamily="34" charset="0"/>
              </a:rPr>
              <a:t>Pour la PI 2025 : la commission de la catégorie A est le jeudi 3 avril 2025</a:t>
            </a:r>
          </a:p>
          <a:p>
            <a:pPr marL="457200" algn="just" fontAlgn="auto" hangingPunct="1"/>
            <a:r>
              <a:rPr lang="fr-FR" sz="2600" dirty="0">
                <a:solidFill>
                  <a:srgbClr val="FF0000"/>
                </a:solidFill>
                <a:effectLst/>
                <a:ea typeface="Times New Roman" panose="02020603050405020304" pitchFamily="18" charset="0"/>
                <a:cs typeface="Calibri" panose="020F0502020204030204" pitchFamily="34" charset="0"/>
              </a:rPr>
              <a:t>		</a:t>
            </a:r>
            <a:r>
              <a:rPr lang="fr-FR" sz="2600" dirty="0">
                <a:solidFill>
                  <a:srgbClr val="FF0000"/>
                </a:solidFill>
                <a:ea typeface="Times New Roman" panose="02020603050405020304" pitchFamily="18" charset="0"/>
                <a:cs typeface="Calibri" panose="020F0502020204030204" pitchFamily="34" charset="0"/>
              </a:rPr>
              <a:t>    la commission de la catégorie B et C se déroulera les 23 et 24 avril 2025</a:t>
            </a:r>
            <a:endParaRPr lang="fr-FR" sz="2600" dirty="0">
              <a:solidFill>
                <a:srgbClr val="FF0000"/>
              </a:solidFill>
              <a:effectLst/>
              <a:ea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183C0CA1-45F7-48B1-A266-0A9F8F034383}"/>
              </a:ext>
            </a:extLst>
          </p:cNvPr>
          <p:cNvSpPr>
            <a:spLocks noGrp="1"/>
          </p:cNvSpPr>
          <p:nvPr>
            <p:ph type="sldNum" sz="quarter" idx="12"/>
          </p:nvPr>
        </p:nvSpPr>
        <p:spPr/>
        <p:txBody>
          <a:bodyPr/>
          <a:lstStyle/>
          <a:p>
            <a:fld id="{FFC61400-75E0-47EA-9D3C-7E508FA81C51}" type="slidenum">
              <a:rPr lang="fr-FR" smtClean="0"/>
              <a:pPr/>
              <a:t>5</a:t>
            </a:fld>
            <a:endParaRPr lang="fr-FR" dirty="0"/>
          </a:p>
        </p:txBody>
      </p:sp>
    </p:spTree>
    <p:extLst>
      <p:ext uri="{BB962C8B-B14F-4D97-AF65-F5344CB8AC3E}">
        <p14:creationId xmlns:p14="http://schemas.microsoft.com/office/powerpoint/2010/main" val="273418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34119-FD28-262F-17D4-86725D20A224}"/>
              </a:ext>
            </a:extLst>
          </p:cNvPr>
          <p:cNvSpPr>
            <a:spLocks noGrp="1"/>
          </p:cNvSpPr>
          <p:nvPr>
            <p:ph type="title"/>
          </p:nvPr>
        </p:nvSpPr>
        <p:spPr>
          <a:xfrm>
            <a:off x="215317" y="861768"/>
            <a:ext cx="11367083" cy="5859710"/>
          </a:xfrm>
        </p:spPr>
        <p:txBody>
          <a:bodyPr/>
          <a:lstStyle/>
          <a:p>
            <a:pPr marL="457200" marR="0" lvl="0" indent="0" defTabSz="914400" rtl="0" eaLnBrk="1" fontAlgn="auto" latinLnBrk="0" hangingPunct="1">
              <a:lnSpc>
                <a:spcPct val="100000"/>
              </a:lnSpc>
              <a:spcBef>
                <a:spcPct val="20000"/>
              </a:spcBef>
              <a:spcAft>
                <a:spcPts val="0"/>
              </a:spcAft>
              <a:tabLst/>
              <a:defRPr/>
            </a:pPr>
            <a:r>
              <a:rPr kumimoji="0" lang="fr-FR" sz="2000" b="1" i="0" u="none" strike="noStrike" kern="1200" cap="none" spc="0" normalizeH="0" baseline="0" noProof="0" dirty="0">
                <a:ln>
                  <a:noFill/>
                </a:ln>
                <a:solidFill>
                  <a:srgbClr val="640C62"/>
                </a:solidFill>
                <a:effectLst/>
                <a:uLnTx/>
                <a:uFillTx/>
                <a:latin typeface="+mn-lt"/>
                <a:ea typeface="Times New Roman" panose="02020603050405020304" pitchFamily="18" charset="0"/>
                <a:cs typeface="Calibri" panose="020F0502020204030204" pitchFamily="34" charset="0"/>
              </a:rPr>
              <a:t>6. Elaboration de la liste d’aptitude pour les agents retenus par le Président du Centre de Gestion. </a:t>
            </a:r>
            <a:br>
              <a:rPr kumimoji="0" lang="fr-FR" sz="2000" b="1" i="0" u="none" strike="noStrike" kern="1200" cap="none" spc="0" normalizeH="0" baseline="0" noProof="0" dirty="0">
                <a:ln>
                  <a:noFill/>
                </a:ln>
                <a:solidFill>
                  <a:srgbClr val="640C62"/>
                </a:solidFill>
                <a:effectLst/>
                <a:uLnTx/>
                <a:uFillTx/>
                <a:latin typeface="+mn-lt"/>
                <a:ea typeface="Times New Roman" panose="02020603050405020304" pitchFamily="18" charset="0"/>
                <a:cs typeface="Calibri" panose="020F0502020204030204" pitchFamily="34" charset="0"/>
              </a:rPr>
            </a:br>
            <a:r>
              <a:rPr kumimoji="0" lang="fr-FR" sz="20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Calibri" panose="020F0502020204030204" pitchFamily="34" charset="0"/>
              </a:rPr>
              <a:t>La validité initiale de la liste d’aptitude est de 2 ans. Il appartiendra à l’agent concerné de demander sa réinscription si, au terme de ce délai, il n’avait pas été nommé. La réinscription peut être alors renouvelée annuellement, 2 fois, soit une validité maximale de 4 ans. La validité des listes est nationale.</a:t>
            </a:r>
            <a:br>
              <a:rPr kumimoji="0" lang="fr-FR" sz="20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Calibri" panose="020F0502020204030204" pitchFamily="34" charset="0"/>
              </a:rPr>
            </a:br>
            <a:r>
              <a:rPr kumimoji="0" lang="fr-FR" sz="20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Calibri" panose="020F0502020204030204" pitchFamily="34" charset="0"/>
              </a:rPr>
              <a:t>Celle-ci est publiée sur le site internet du Centre de Gestion </a:t>
            </a:r>
            <a:r>
              <a:rPr kumimoji="0" lang="fr-FR" sz="2000" b="0" i="0" u="none" strike="noStrike" kern="1200" cap="none" spc="0" normalizeH="0" baseline="0" noProof="0" dirty="0">
                <a:ln>
                  <a:noFill/>
                </a:ln>
                <a:solidFill>
                  <a:schemeClr val="tx2">
                    <a:lumMod val="60000"/>
                    <a:lumOff val="40000"/>
                  </a:schemeClr>
                </a:solidFill>
                <a:effectLst/>
                <a:uLnTx/>
                <a:uFillTx/>
                <a:latin typeface="+mn-l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https://www.cdg27.fr/carrieres-et-statut/deroulement-de-la-carriere/liste-daptitude-a-la-promotion-interne/</a:t>
            </a:r>
            <a:r>
              <a:rPr kumimoji="0" lang="fr-FR" sz="2000" b="0" i="0" u="none" strike="noStrike" kern="1200" cap="none" spc="0" normalizeH="0" baseline="0" noProof="0" dirty="0">
                <a:ln>
                  <a:noFill/>
                </a:ln>
                <a:solidFill>
                  <a:schemeClr val="tx2">
                    <a:lumMod val="60000"/>
                    <a:lumOff val="40000"/>
                  </a:schemeClr>
                </a:solidFill>
                <a:effectLst/>
                <a:uLnTx/>
                <a:uFillTx/>
                <a:latin typeface="+mn-lt"/>
                <a:ea typeface="Times New Roman" panose="02020603050405020304" pitchFamily="18" charset="0"/>
                <a:cs typeface="Calibri" panose="020F0502020204030204" pitchFamily="34" charset="0"/>
              </a:rPr>
              <a:t>   </a:t>
            </a:r>
            <a:br>
              <a:rPr kumimoji="0" lang="fr-FR" sz="2000" b="1" i="0" u="none" strike="noStrike" kern="1200" cap="none" spc="0" normalizeH="0" baseline="0" noProof="0" dirty="0">
                <a:ln>
                  <a:noFill/>
                </a:ln>
                <a:solidFill>
                  <a:srgbClr val="640C62"/>
                </a:solidFill>
                <a:effectLst/>
                <a:uLnTx/>
                <a:uFillTx/>
                <a:latin typeface="+mn-lt"/>
                <a:ea typeface="Times New Roman" panose="02020603050405020304" pitchFamily="18" charset="0"/>
                <a:cs typeface="Calibri" panose="020F0502020204030204" pitchFamily="34" charset="0"/>
              </a:rPr>
            </a:br>
            <a:br>
              <a:rPr kumimoji="0" lang="fr-FR" sz="2000" b="1" i="0" u="none" strike="noStrike" kern="1200" cap="none" spc="0" normalizeH="0" baseline="0" noProof="0" dirty="0">
                <a:ln>
                  <a:noFill/>
                </a:ln>
                <a:solidFill>
                  <a:srgbClr val="640C62"/>
                </a:solidFill>
                <a:effectLst/>
                <a:uLnTx/>
                <a:uFillTx/>
                <a:latin typeface="+mn-lt"/>
                <a:ea typeface="Times New Roman" panose="02020603050405020304" pitchFamily="18" charset="0"/>
                <a:cs typeface="Calibri" panose="020F0502020204030204" pitchFamily="34" charset="0"/>
              </a:rPr>
            </a:br>
            <a:r>
              <a:rPr kumimoji="0" lang="fr-FR" sz="2000" b="1" i="0" u="none" strike="noStrike" kern="1200" cap="none" spc="0" normalizeH="0" baseline="0" noProof="0" dirty="0">
                <a:ln>
                  <a:noFill/>
                </a:ln>
                <a:solidFill>
                  <a:srgbClr val="640C62"/>
                </a:solidFill>
                <a:effectLst/>
                <a:uLnTx/>
                <a:uFillTx/>
                <a:latin typeface="+mn-lt"/>
                <a:ea typeface="Times New Roman" panose="02020603050405020304" pitchFamily="18" charset="0"/>
                <a:cs typeface="Calibri" panose="020F0502020204030204" pitchFamily="34" charset="0"/>
              </a:rPr>
              <a:t>7. Vérification par la collectivité que le nom de l’agent est inscrit sur la liste d’aptitude avant toute</a:t>
            </a:r>
            <a:r>
              <a:rPr kumimoji="0" lang="fr-FR" sz="2000" b="1" i="0" u="none" strike="noStrike" kern="1200" cap="none" spc="0" normalizeH="0" baseline="0" noProof="0" dirty="0">
                <a:ln>
                  <a:noFill/>
                </a:ln>
                <a:solidFill>
                  <a:srgbClr val="595959"/>
                </a:solidFill>
                <a:effectLst/>
                <a:uLnTx/>
                <a:uFillTx/>
                <a:latin typeface="+mn-lt"/>
                <a:ea typeface="Times New Roman" panose="02020603050405020304" pitchFamily="18" charset="0"/>
                <a:cs typeface="Calibri" panose="020F0502020204030204" pitchFamily="34" charset="0"/>
              </a:rPr>
              <a:t> </a:t>
            </a:r>
            <a:r>
              <a:rPr kumimoji="0" lang="fr-FR" sz="2000" b="1" i="0" u="none" strike="noStrike" kern="1200" cap="none" spc="0" normalizeH="0" baseline="0" noProof="0" dirty="0">
                <a:ln>
                  <a:noFill/>
                </a:ln>
                <a:solidFill>
                  <a:srgbClr val="640C62"/>
                </a:solidFill>
                <a:effectLst/>
                <a:uLnTx/>
                <a:uFillTx/>
                <a:latin typeface="+mn-lt"/>
                <a:ea typeface="Times New Roman" panose="02020603050405020304" pitchFamily="18" charset="0"/>
                <a:cs typeface="Calibri" panose="020F0502020204030204" pitchFamily="34" charset="0"/>
              </a:rPr>
              <a:t>nomination. </a:t>
            </a:r>
            <a:r>
              <a:rPr kumimoji="0" lang="fr-FR" sz="2000" b="1" i="0" u="none" strike="noStrike" kern="1200" cap="none" spc="0" normalizeH="0" baseline="0" noProof="0" dirty="0">
                <a:ln>
                  <a:noFill/>
                </a:ln>
                <a:solidFill>
                  <a:srgbClr val="595959"/>
                </a:solidFill>
                <a:effectLst/>
                <a:uLnTx/>
                <a:uFillTx/>
                <a:latin typeface="+mn-lt"/>
                <a:ea typeface="Times New Roman" panose="02020603050405020304" pitchFamily="18" charset="0"/>
                <a:cs typeface="Calibri" panose="020F0502020204030204" pitchFamily="34" charset="0"/>
              </a:rPr>
              <a:t>En cas de non inscription, aucune nomination n’est possible.</a:t>
            </a:r>
            <a:br>
              <a:rPr kumimoji="0" lang="fr-FR" sz="2000" b="1" i="0" u="none" strike="noStrike" kern="1200" cap="none" spc="0" normalizeH="0" baseline="0" noProof="0" dirty="0">
                <a:ln>
                  <a:noFill/>
                </a:ln>
                <a:solidFill>
                  <a:srgbClr val="595959"/>
                </a:solidFill>
                <a:effectLst/>
                <a:uLnTx/>
                <a:uFillTx/>
                <a:latin typeface="+mn-lt"/>
                <a:ea typeface="Times New Roman" panose="02020603050405020304" pitchFamily="18" charset="0"/>
                <a:cs typeface="Calibri" panose="020F0502020204030204" pitchFamily="34" charset="0"/>
              </a:rPr>
            </a:br>
            <a:br>
              <a:rPr kumimoji="0" lang="fr-FR" sz="2000" b="1" i="0" u="none" strike="noStrike" kern="1200" cap="none" spc="0" normalizeH="0" baseline="0" noProof="0" dirty="0">
                <a:ln>
                  <a:noFill/>
                </a:ln>
                <a:solidFill>
                  <a:srgbClr val="595959"/>
                </a:solidFill>
                <a:effectLst/>
                <a:uLnTx/>
                <a:uFillTx/>
                <a:latin typeface="+mn-lt"/>
                <a:ea typeface="Times New Roman" panose="02020603050405020304" pitchFamily="18" charset="0"/>
                <a:cs typeface="Calibri" panose="020F0502020204030204" pitchFamily="34" charset="0"/>
              </a:rPr>
            </a:br>
            <a:r>
              <a:rPr kumimoji="0" lang="fr-FR" sz="2000" b="1" i="0" u="none" strike="noStrike" kern="1200" cap="none" spc="0" normalizeH="0" baseline="0" noProof="0" dirty="0">
                <a:ln>
                  <a:noFill/>
                </a:ln>
                <a:solidFill>
                  <a:srgbClr val="7030A0"/>
                </a:solidFill>
                <a:effectLst/>
                <a:uLnTx/>
                <a:uFillTx/>
                <a:latin typeface="+mn-lt"/>
                <a:ea typeface="Times New Roman" panose="02020603050405020304" pitchFamily="18" charset="0"/>
                <a:cs typeface="Calibri" panose="020F0502020204030204" pitchFamily="34" charset="0"/>
              </a:rPr>
              <a:t>8. </a:t>
            </a:r>
            <a:r>
              <a:rPr kumimoji="0" lang="fr-FR" sz="2000" b="1" i="0" u="none" strike="noStrike" kern="1200" cap="none" spc="0" normalizeH="0" baseline="0" noProof="0" dirty="0">
                <a:ln>
                  <a:noFill/>
                </a:ln>
                <a:solidFill>
                  <a:srgbClr val="640C62"/>
                </a:solidFill>
                <a:effectLst/>
                <a:uLnTx/>
                <a:uFillTx/>
                <a:latin typeface="+mn-lt"/>
                <a:ea typeface="Times New Roman" panose="02020603050405020304" pitchFamily="18" charset="0"/>
                <a:cs typeface="Calibri" panose="020F0502020204030204" pitchFamily="34" charset="0"/>
              </a:rPr>
              <a:t>Création d'emploi.</a:t>
            </a:r>
            <a:br>
              <a:rPr kumimoji="0" lang="fr-FR" sz="2000" b="0" i="0" u="none" strike="noStrike" kern="1200" cap="none" spc="0" normalizeH="0" baseline="0" noProof="0" dirty="0">
                <a:ln>
                  <a:noFill/>
                </a:ln>
                <a:solidFill>
                  <a:prstClr val="black">
                    <a:tint val="75000"/>
                  </a:prstClr>
                </a:solidFill>
                <a:effectLst/>
                <a:uLnTx/>
                <a:uFillTx/>
                <a:latin typeface="+mn-lt"/>
                <a:ea typeface="Times New Roman" panose="02020603050405020304" pitchFamily="18" charset="0"/>
                <a:cs typeface="+mn-cs"/>
              </a:rPr>
            </a:br>
            <a:r>
              <a:rPr kumimoji="0" lang="fr-FR" sz="20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Calibri" panose="020F0502020204030204" pitchFamily="34" charset="0"/>
              </a:rPr>
              <a:t>La création d’emploi n’est pas rétroactive. </a:t>
            </a:r>
            <a:br>
              <a:rPr kumimoji="0" lang="fr-FR" sz="20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rPr>
            </a:br>
            <a:r>
              <a:rPr kumimoji="0" lang="fr-FR" sz="2000" b="0" i="0" u="none" strike="noStrike" kern="1200" cap="none" spc="0" normalizeH="0" baseline="0" noProof="0" dirty="0">
                <a:ln>
                  <a:noFill/>
                </a:ln>
                <a:solidFill>
                  <a:srgbClr val="595959"/>
                </a:solidFill>
                <a:effectLst/>
                <a:uLnTx/>
                <a:uFillTx/>
                <a:latin typeface="+mn-lt"/>
                <a:ea typeface="Times New Roman" panose="02020603050405020304" pitchFamily="18" charset="0"/>
                <a:cs typeface="Calibri" panose="020F0502020204030204" pitchFamily="34" charset="0"/>
              </a:rPr>
              <a:t> </a:t>
            </a:r>
            <a:br>
              <a:rPr kumimoji="0" lang="fr-FR" sz="2000" b="0" i="0" u="none" strike="noStrike" kern="1200" cap="none" spc="0" normalizeH="0" baseline="0" noProof="0" dirty="0">
                <a:ln>
                  <a:noFill/>
                </a:ln>
                <a:solidFill>
                  <a:prstClr val="black">
                    <a:tint val="75000"/>
                  </a:prstClr>
                </a:solidFill>
                <a:effectLst/>
                <a:uLnTx/>
                <a:uFillTx/>
                <a:latin typeface="+mn-lt"/>
                <a:ea typeface="Times New Roman" panose="02020603050405020304" pitchFamily="18" charset="0"/>
                <a:cs typeface="+mn-cs"/>
              </a:rPr>
            </a:br>
            <a:r>
              <a:rPr kumimoji="0" lang="fr-FR" sz="2000" b="1" i="0" u="none" strike="noStrike" kern="1200" cap="none" spc="0" normalizeH="0" baseline="0" noProof="0" dirty="0">
                <a:ln>
                  <a:noFill/>
                </a:ln>
                <a:solidFill>
                  <a:srgbClr val="640C62"/>
                </a:solidFill>
                <a:effectLst/>
                <a:uLnTx/>
                <a:uFillTx/>
                <a:latin typeface="+mn-lt"/>
                <a:ea typeface="Times New Roman" panose="02020603050405020304" pitchFamily="18" charset="0"/>
                <a:cs typeface="Calibri" panose="020F0502020204030204" pitchFamily="34" charset="0"/>
              </a:rPr>
              <a:t>9. Décision de nomination.	</a:t>
            </a:r>
            <a:br>
              <a:rPr kumimoji="0" lang="fr-FR" sz="2200" b="0" i="0" u="none" strike="noStrike" kern="1200" cap="none" spc="0" normalizeH="0" baseline="0" noProof="0" dirty="0">
                <a:ln>
                  <a:noFill/>
                </a:ln>
                <a:solidFill>
                  <a:prstClr val="black">
                    <a:tint val="75000"/>
                  </a:prstClr>
                </a:solidFill>
                <a:effectLst/>
                <a:uLnTx/>
                <a:uFillTx/>
                <a:latin typeface="+mn-lt"/>
                <a:ea typeface="Times New Roman" panose="02020603050405020304" pitchFamily="18" charset="0"/>
                <a:cs typeface="+mn-cs"/>
              </a:rPr>
            </a:br>
            <a:endParaRPr lang="fr-FR" sz="2200" dirty="0">
              <a:latin typeface="+mn-lt"/>
            </a:endParaRPr>
          </a:p>
        </p:txBody>
      </p:sp>
      <p:sp>
        <p:nvSpPr>
          <p:cNvPr id="3" name="Espace réservé du numéro de diapositive 2">
            <a:extLst>
              <a:ext uri="{FF2B5EF4-FFF2-40B4-BE49-F238E27FC236}">
                <a16:creationId xmlns:a16="http://schemas.microsoft.com/office/drawing/2014/main" id="{4F2F661D-FD61-1E12-6528-BC662DF9A7DB}"/>
              </a:ext>
            </a:extLst>
          </p:cNvPr>
          <p:cNvSpPr>
            <a:spLocks noGrp="1"/>
          </p:cNvSpPr>
          <p:nvPr>
            <p:ph type="sldNum" sz="quarter" idx="12"/>
          </p:nvPr>
        </p:nvSpPr>
        <p:spPr/>
        <p:txBody>
          <a:bodyPr/>
          <a:lstStyle/>
          <a:p>
            <a:fld id="{FFC61400-75E0-47EA-9D3C-7E508FA81C51}" type="slidenum">
              <a:rPr lang="fr-FR" smtClean="0"/>
              <a:pPr/>
              <a:t>6</a:t>
            </a:fld>
            <a:endParaRPr lang="fr-FR" dirty="0"/>
          </a:p>
        </p:txBody>
      </p:sp>
    </p:spTree>
    <p:extLst>
      <p:ext uri="{BB962C8B-B14F-4D97-AF65-F5344CB8AC3E}">
        <p14:creationId xmlns:p14="http://schemas.microsoft.com/office/powerpoint/2010/main" val="346014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AC569-576B-C128-A15F-4BFEFD5497BE}"/>
              </a:ext>
            </a:extLst>
          </p:cNvPr>
          <p:cNvSpPr>
            <a:spLocks noGrp="1"/>
          </p:cNvSpPr>
          <p:nvPr>
            <p:ph type="title"/>
          </p:nvPr>
        </p:nvSpPr>
        <p:spPr>
          <a:xfrm>
            <a:off x="609600" y="824874"/>
            <a:ext cx="10972800" cy="796950"/>
          </a:xfrm>
        </p:spPr>
        <p:txBody>
          <a:bodyPr/>
          <a:lstStyle/>
          <a:p>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r>
              <a:rPr kumimoji="0" lang="fr-FR" b="1" i="0" u="none" strike="noStrike" kern="1200" cap="none" spc="0" normalizeH="0" baseline="0" noProof="0" dirty="0">
                <a:ln>
                  <a:noFill/>
                </a:ln>
                <a:solidFill>
                  <a:srgbClr val="92D050"/>
                </a:solidFill>
                <a:effectLst/>
                <a:uLnTx/>
                <a:uFillTx/>
                <a:cs typeface="Calibri" panose="020F0502020204030204" pitchFamily="34" charset="0"/>
              </a:rPr>
              <a:t>La commission </a:t>
            </a:r>
            <a:r>
              <a:rPr lang="fr-FR" dirty="0">
                <a:solidFill>
                  <a:srgbClr val="92D050"/>
                </a:solidFill>
                <a:cs typeface="Calibri" panose="020F0502020204030204" pitchFamily="34" charset="0"/>
              </a:rPr>
              <a:t>d</a:t>
            </a:r>
            <a:r>
              <a:rPr kumimoji="0" lang="fr-FR" b="1" i="0" u="none" strike="noStrike" kern="1200" cap="none" spc="0" normalizeH="0" baseline="0" noProof="0" dirty="0">
                <a:ln>
                  <a:noFill/>
                </a:ln>
                <a:solidFill>
                  <a:srgbClr val="92D050"/>
                </a:solidFill>
                <a:effectLst/>
                <a:uLnTx/>
                <a:uFillTx/>
                <a:cs typeface="Calibri" panose="020F0502020204030204" pitchFamily="34" charset="0"/>
              </a:rPr>
              <a:t>’étude des dossiers </a:t>
            </a:r>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br>
              <a:rPr kumimoji="0" lang="fr-FR" sz="2800" b="1" i="0" u="none" strike="noStrike" kern="1200" cap="none" spc="0" normalizeH="0" baseline="0" noProof="0" dirty="0">
                <a:ln>
                  <a:noFill/>
                </a:ln>
                <a:solidFill>
                  <a:schemeClr val="tx2">
                    <a:lumMod val="40000"/>
                    <a:lumOff val="60000"/>
                  </a:schemeClr>
                </a:solidFill>
                <a:effectLst/>
                <a:uLnTx/>
                <a:uFillTx/>
                <a:latin typeface="Times New Roman" panose="02020603050405020304" pitchFamily="18" charset="0"/>
                <a:ea typeface="Times New Roman" panose="02020603050405020304" pitchFamily="18" charset="0"/>
                <a:cs typeface="Calibri" panose="020F0502020204030204" pitchFamily="34" charset="0"/>
              </a:rPr>
            </a:br>
            <a:r>
              <a:rPr kumimoji="0" lang="fr-FR" sz="28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Calibri" panose="020F0502020204030204" pitchFamily="34" charset="0"/>
              </a:rPr>
              <a:t>Le choix de la commission est souverain et n’est pas susceptible de recours. </a:t>
            </a:r>
            <a:br>
              <a:rPr kumimoji="0" lang="fr-FR" sz="28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Calibri" panose="020F0502020204030204" pitchFamily="34" charset="0"/>
              </a:rPr>
            </a:br>
            <a:r>
              <a:rPr kumimoji="0" lang="fr-FR" sz="28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Calibri" panose="020F0502020204030204" pitchFamily="34" charset="0"/>
              </a:rPr>
              <a:t>L’expression de la valeur d’une note chiffrée n’a de sens que pour l’année donnée au regard des dossiers présentés.</a:t>
            </a:r>
            <a:br>
              <a:rPr kumimoji="0" lang="fr-FR" sz="28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Calibri" panose="020F0502020204030204" pitchFamily="34" charset="0"/>
              </a:rPr>
            </a:br>
            <a:r>
              <a:rPr kumimoji="0" lang="fr-FR" sz="2800" b="0" i="0" u="none" strike="noStrike" kern="1200" cap="none" spc="0" normalizeH="0" baseline="0" noProof="0" dirty="0">
                <a:ln>
                  <a:noFill/>
                </a:ln>
                <a:solidFill>
                  <a:schemeClr val="tx1"/>
                </a:solidFill>
                <a:effectLst/>
                <a:uLnTx/>
                <a:uFillTx/>
                <a:latin typeface="+mn-lt"/>
                <a:ea typeface="Times New Roman" panose="02020603050405020304" pitchFamily="18" charset="0"/>
                <a:cs typeface="Calibri" panose="020F0502020204030204" pitchFamily="34" charset="0"/>
              </a:rPr>
              <a:t>Cette note n’a pas de valeur absolue et ne peut pas être comparée d’une année sur l’autre. </a:t>
            </a:r>
            <a:endParaRPr lang="fr-FR" b="0" dirty="0">
              <a:solidFill>
                <a:schemeClr val="tx1"/>
              </a:solidFill>
              <a:latin typeface="+mn-lt"/>
            </a:endParaRPr>
          </a:p>
        </p:txBody>
      </p:sp>
      <p:sp>
        <p:nvSpPr>
          <p:cNvPr id="3" name="Espace réservé du numéro de diapositive 2">
            <a:extLst>
              <a:ext uri="{FF2B5EF4-FFF2-40B4-BE49-F238E27FC236}">
                <a16:creationId xmlns:a16="http://schemas.microsoft.com/office/drawing/2014/main" id="{54C86B23-8BE8-54B6-7AF8-43D741A7F76F}"/>
              </a:ext>
            </a:extLst>
          </p:cNvPr>
          <p:cNvSpPr>
            <a:spLocks noGrp="1"/>
          </p:cNvSpPr>
          <p:nvPr>
            <p:ph type="sldNum" sz="quarter" idx="12"/>
          </p:nvPr>
        </p:nvSpPr>
        <p:spPr/>
        <p:txBody>
          <a:bodyPr/>
          <a:lstStyle/>
          <a:p>
            <a:fld id="{FFC61400-75E0-47EA-9D3C-7E508FA81C51}" type="slidenum">
              <a:rPr lang="fr-FR" smtClean="0"/>
              <a:pPr/>
              <a:t>7</a:t>
            </a:fld>
            <a:endParaRPr lang="fr-FR" dirty="0"/>
          </a:p>
        </p:txBody>
      </p:sp>
    </p:spTree>
    <p:extLst>
      <p:ext uri="{BB962C8B-B14F-4D97-AF65-F5344CB8AC3E}">
        <p14:creationId xmlns:p14="http://schemas.microsoft.com/office/powerpoint/2010/main" val="108984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FC8970A-0D1B-4F91-8C7F-33A5C74A76AC}"/>
              </a:ext>
            </a:extLst>
          </p:cNvPr>
          <p:cNvSpPr>
            <a:spLocks noGrp="1"/>
          </p:cNvSpPr>
          <p:nvPr>
            <p:ph type="sldNum" sz="quarter" idx="12"/>
          </p:nvPr>
        </p:nvSpPr>
        <p:spPr/>
        <p:txBody>
          <a:bodyPr/>
          <a:lstStyle/>
          <a:p>
            <a:fld id="{FFC61400-75E0-47EA-9D3C-7E508FA81C51}" type="slidenum">
              <a:rPr lang="fr-FR" smtClean="0"/>
              <a:pPr/>
              <a:t>8</a:t>
            </a:fld>
            <a:endParaRPr lang="fr-FR" dirty="0"/>
          </a:p>
        </p:txBody>
      </p:sp>
      <p:sp>
        <p:nvSpPr>
          <p:cNvPr id="4" name="ZoneTexte 3">
            <a:extLst>
              <a:ext uri="{FF2B5EF4-FFF2-40B4-BE49-F238E27FC236}">
                <a16:creationId xmlns:a16="http://schemas.microsoft.com/office/drawing/2014/main" id="{2C4A8E84-51FC-CCD9-BCEF-129EC82E6D24}"/>
              </a:ext>
            </a:extLst>
          </p:cNvPr>
          <p:cNvSpPr txBox="1"/>
          <p:nvPr/>
        </p:nvSpPr>
        <p:spPr>
          <a:xfrm>
            <a:off x="3048698" y="583872"/>
            <a:ext cx="6094602" cy="2170338"/>
          </a:xfrm>
          <a:prstGeom prst="rect">
            <a:avLst/>
          </a:prstGeom>
          <a:noFill/>
        </p:spPr>
        <p:txBody>
          <a:bodyPr wrap="square">
            <a:spAutoFit/>
          </a:bodyPr>
          <a:lstStyle/>
          <a:p>
            <a:pPr algn="ctr">
              <a:lnSpc>
                <a:spcPct val="115000"/>
              </a:lnSpc>
              <a:spcBef>
                <a:spcPts val="1200"/>
              </a:spcBef>
            </a:pPr>
            <a:r>
              <a:rPr lang="fr-FR" sz="1800" b="1" kern="1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Déroulement de la procédure de promotion interne</a:t>
            </a:r>
          </a:p>
          <a:p>
            <a:pPr algn="ctr">
              <a:lnSpc>
                <a:spcPct val="115000"/>
              </a:lnSpc>
              <a:spcBef>
                <a:spcPts val="1200"/>
              </a:spcBef>
            </a:pPr>
            <a:endParaRPr lang="fr-FR" b="1" kern="10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15000"/>
              </a:lnSpc>
              <a:spcBef>
                <a:spcPts val="1200"/>
              </a:spcBef>
            </a:pPr>
            <a:endParaRPr lang="fr-FR" sz="1600" b="1" kern="1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15000"/>
              </a:lnSpc>
              <a:spcBef>
                <a:spcPts val="1200"/>
              </a:spcBef>
            </a:pPr>
            <a:endParaRPr lang="fr-FR" sz="1600" b="1" kern="10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15000"/>
              </a:lnSpc>
              <a:spcBef>
                <a:spcPts val="1200"/>
              </a:spcBef>
            </a:pPr>
            <a:endParaRPr lang="fr-FR" sz="1600" b="1" kern="1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AutoShape 2">
            <a:extLst>
              <a:ext uri="{FF2B5EF4-FFF2-40B4-BE49-F238E27FC236}">
                <a16:creationId xmlns:a16="http://schemas.microsoft.com/office/drawing/2014/main" id="{705EFBB4-5281-BC7A-2798-F8F79364D83C}"/>
              </a:ext>
            </a:extLst>
          </p:cNvPr>
          <p:cNvSpPr>
            <a:spLocks noChangeArrowheads="1"/>
          </p:cNvSpPr>
          <p:nvPr/>
        </p:nvSpPr>
        <p:spPr bwMode="auto">
          <a:xfrm>
            <a:off x="4581523" y="1011374"/>
            <a:ext cx="3028950" cy="1014891"/>
          </a:xfrm>
          <a:prstGeom prst="roundRect">
            <a:avLst>
              <a:gd name="adj"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fr-FR" sz="1200" kern="100" dirty="0">
                <a:effectLst/>
                <a:latin typeface="Century Gothic" panose="020B0502020202020204" pitchFamily="34" charset="0"/>
                <a:ea typeface="Calibri" panose="020F0502020204030204" pitchFamily="34" charset="0"/>
                <a:cs typeface="Times New Roman" panose="02020603050405020304" pitchFamily="18" charset="0"/>
              </a:rPr>
              <a:t>Calcul par le CDG des Quotas pour l’année N+1</a:t>
            </a:r>
            <a:endParaRPr lang="fr-FR" sz="1100" kern="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fr-FR" sz="1000" kern="100" dirty="0">
                <a:effectLst/>
                <a:latin typeface="Century Gothic" panose="020B0502020202020204" pitchFamily="34" charset="0"/>
                <a:ea typeface="Calibri" panose="020F0502020204030204" pitchFamily="34" charset="0"/>
                <a:cs typeface="Times New Roman" panose="02020603050405020304" pitchFamily="18" charset="0"/>
              </a:rPr>
              <a:t>Information des quotas de nomination pour les possibilités</a:t>
            </a:r>
            <a:endParaRPr lang="fr-FR" sz="1100" kern="100" dirty="0">
              <a:effectLst/>
              <a:ea typeface="Calibri" panose="020F0502020204030204" pitchFamily="34" charset="0"/>
              <a:cs typeface="Times New Roman" panose="02020603050405020304" pitchFamily="18" charset="0"/>
            </a:endParaRPr>
          </a:p>
        </p:txBody>
      </p:sp>
      <p:sp>
        <p:nvSpPr>
          <p:cNvPr id="7" name="AutoShape 3">
            <a:extLst>
              <a:ext uri="{FF2B5EF4-FFF2-40B4-BE49-F238E27FC236}">
                <a16:creationId xmlns:a16="http://schemas.microsoft.com/office/drawing/2014/main" id="{E735EB72-AF02-B4BD-D77B-8DA7C713C811}"/>
              </a:ext>
            </a:extLst>
          </p:cNvPr>
          <p:cNvSpPr>
            <a:spLocks noChangeArrowheads="1"/>
          </p:cNvSpPr>
          <p:nvPr/>
        </p:nvSpPr>
        <p:spPr bwMode="auto">
          <a:xfrm>
            <a:off x="4581524" y="2163795"/>
            <a:ext cx="3028950" cy="733426"/>
          </a:xfrm>
          <a:prstGeom prst="roundRect">
            <a:avLst>
              <a:gd name="adj"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fr-FR" sz="1100" kern="100" dirty="0">
                <a:effectLst/>
                <a:latin typeface="Century Gothic" panose="020B0502020202020204" pitchFamily="34" charset="0"/>
                <a:ea typeface="Calibri" panose="020F0502020204030204" pitchFamily="34" charset="0"/>
                <a:cs typeface="Times New Roman" panose="02020603050405020304" pitchFamily="18" charset="0"/>
              </a:rPr>
              <a:t>Ouverture sur </a:t>
            </a:r>
            <a:r>
              <a:rPr lang="fr-FR" sz="1100" kern="100" dirty="0" err="1">
                <a:effectLst/>
                <a:latin typeface="Century Gothic" panose="020B0502020202020204" pitchFamily="34" charset="0"/>
                <a:ea typeface="Calibri" panose="020F0502020204030204" pitchFamily="34" charset="0"/>
                <a:cs typeface="Times New Roman" panose="02020603050405020304" pitchFamily="18" charset="0"/>
              </a:rPr>
              <a:t>Agirhe</a:t>
            </a:r>
            <a:r>
              <a:rPr lang="fr-FR" sz="1100" kern="100" dirty="0">
                <a:effectLst/>
                <a:latin typeface="Century Gothic" panose="020B0502020202020204" pitchFamily="34" charset="0"/>
                <a:ea typeface="Calibri" panose="020F0502020204030204" pitchFamily="34" charset="0"/>
                <a:cs typeface="Times New Roman" panose="02020603050405020304" pitchFamily="18" charset="0"/>
              </a:rPr>
              <a:t> du module permettant le dépôt des dossiers pour une </a:t>
            </a:r>
            <a:r>
              <a:rPr lang="fr-FR" sz="1100" kern="100">
                <a:effectLst/>
                <a:latin typeface="Century Gothic" panose="020B0502020202020204" pitchFamily="34" charset="0"/>
                <a:ea typeface="Calibri" panose="020F0502020204030204" pitchFamily="34" charset="0"/>
                <a:cs typeface="Times New Roman" panose="02020603050405020304" pitchFamily="18" charset="0"/>
              </a:rPr>
              <a:t>période minimum de 6 semaines</a:t>
            </a:r>
            <a:endParaRPr lang="fr-FR" sz="1100" kern="100" dirty="0">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3D49201-BC2C-F01A-067F-A3623CFD0BB8}"/>
              </a:ext>
            </a:extLst>
          </p:cNvPr>
          <p:cNvSpPr>
            <a:spLocks noChangeArrowheads="1"/>
          </p:cNvSpPr>
          <p:nvPr/>
        </p:nvSpPr>
        <p:spPr bwMode="auto">
          <a:xfrm>
            <a:off x="3290886" y="3029269"/>
            <a:ext cx="5610225" cy="61279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fr-FR" sz="1100" kern="100" dirty="0">
                <a:effectLst/>
                <a:latin typeface="Century Gothic" panose="020B0502020202020204" pitchFamily="34" charset="0"/>
                <a:ea typeface="Calibri" panose="020F0502020204030204" pitchFamily="34" charset="0"/>
                <a:cs typeface="Times New Roman" panose="02020603050405020304" pitchFamily="18" charset="0"/>
              </a:rPr>
              <a:t>Choix des agents présentés par la collectivité</a:t>
            </a:r>
            <a:endParaRPr lang="fr-FR" sz="1100" kern="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fr-FR" sz="1100" kern="100" dirty="0">
                <a:effectLst/>
                <a:latin typeface="Century Gothic" panose="020B0502020202020204" pitchFamily="34" charset="0"/>
                <a:ea typeface="Calibri" panose="020F0502020204030204" pitchFamily="34" charset="0"/>
                <a:cs typeface="Times New Roman" panose="02020603050405020304" pitchFamily="18" charset="0"/>
              </a:rPr>
              <a:t>Constitution et dépôt des dossiers via la plateforme </a:t>
            </a:r>
            <a:r>
              <a:rPr lang="fr-FR" sz="1100" kern="100" dirty="0" err="1">
                <a:effectLst/>
                <a:latin typeface="Century Gothic" panose="020B0502020202020204" pitchFamily="34" charset="0"/>
                <a:ea typeface="Calibri" panose="020F0502020204030204" pitchFamily="34" charset="0"/>
                <a:cs typeface="Times New Roman" panose="02020603050405020304" pitchFamily="18" charset="0"/>
              </a:rPr>
              <a:t>Agirhe</a:t>
            </a:r>
            <a:endParaRPr lang="fr-FR" sz="1100" kern="100" dirty="0">
              <a:effectLst/>
              <a:ea typeface="Calibri" panose="020F0502020204030204" pitchFamily="34" charset="0"/>
              <a:cs typeface="Times New Roman" panose="02020603050405020304" pitchFamily="18" charset="0"/>
            </a:endParaRPr>
          </a:p>
          <a:p>
            <a:pPr>
              <a:lnSpc>
                <a:spcPct val="115000"/>
              </a:lnSpc>
              <a:spcAft>
                <a:spcPts val="1000"/>
              </a:spcAft>
            </a:pPr>
            <a:r>
              <a:rPr lang="fr-FR" sz="1100" kern="100" dirty="0">
                <a:effectLst/>
                <a:ea typeface="Calibri" panose="020F0502020204030204" pitchFamily="34" charset="0"/>
                <a:cs typeface="Times New Roman" panose="02020603050405020304" pitchFamily="18" charset="0"/>
              </a:rPr>
              <a:t> </a:t>
            </a:r>
          </a:p>
        </p:txBody>
      </p:sp>
      <p:sp>
        <p:nvSpPr>
          <p:cNvPr id="9" name="AutoShape 6">
            <a:extLst>
              <a:ext uri="{FF2B5EF4-FFF2-40B4-BE49-F238E27FC236}">
                <a16:creationId xmlns:a16="http://schemas.microsoft.com/office/drawing/2014/main" id="{7081638E-E11F-3B8B-A5AD-8A3C98C6C37F}"/>
              </a:ext>
            </a:extLst>
          </p:cNvPr>
          <p:cNvSpPr>
            <a:spLocks noChangeArrowheads="1"/>
          </p:cNvSpPr>
          <p:nvPr/>
        </p:nvSpPr>
        <p:spPr bwMode="auto">
          <a:xfrm>
            <a:off x="4581524" y="3774114"/>
            <a:ext cx="2876550" cy="525309"/>
          </a:xfrm>
          <a:prstGeom prst="roundRect">
            <a:avLst>
              <a:gd name="adj"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fr-FR" sz="1100" kern="100">
                <a:effectLst/>
                <a:latin typeface="Century Gothic" panose="020B0502020202020204" pitchFamily="34" charset="0"/>
                <a:ea typeface="Calibri" panose="020F0502020204030204" pitchFamily="34" charset="0"/>
                <a:cs typeface="Times New Roman" panose="02020603050405020304" pitchFamily="18" charset="0"/>
              </a:rPr>
              <a:t>Vérification des conditions d’éligibilité des demandes par le service carrières</a:t>
            </a:r>
            <a:endParaRPr lang="fr-FR" sz="1100" kern="100">
              <a:effectLst/>
              <a:ea typeface="Calibri" panose="020F0502020204030204" pitchFamily="34" charset="0"/>
              <a:cs typeface="Times New Roman" panose="02020603050405020304" pitchFamily="18" charset="0"/>
            </a:endParaRPr>
          </a:p>
        </p:txBody>
      </p:sp>
      <p:sp>
        <p:nvSpPr>
          <p:cNvPr id="10" name="AutoShape 7">
            <a:extLst>
              <a:ext uri="{FF2B5EF4-FFF2-40B4-BE49-F238E27FC236}">
                <a16:creationId xmlns:a16="http://schemas.microsoft.com/office/drawing/2014/main" id="{1D945311-D339-4332-370A-C7DB592F301A}"/>
              </a:ext>
            </a:extLst>
          </p:cNvPr>
          <p:cNvSpPr>
            <a:spLocks noChangeArrowheads="1"/>
          </p:cNvSpPr>
          <p:nvPr/>
        </p:nvSpPr>
        <p:spPr bwMode="auto">
          <a:xfrm>
            <a:off x="3581399" y="4413636"/>
            <a:ext cx="5029200" cy="612797"/>
          </a:xfrm>
          <a:prstGeom prst="roundRect">
            <a:avLst>
              <a:gd name="adj"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fr-FR" sz="1400" kern="100" dirty="0">
                <a:effectLst/>
                <a:latin typeface="Century Gothic" panose="020B0502020202020204" pitchFamily="34" charset="0"/>
                <a:ea typeface="Calibri" panose="020F0502020204030204" pitchFamily="34" charset="0"/>
                <a:cs typeface="Times New Roman" panose="02020603050405020304" pitchFamily="18" charset="0"/>
              </a:rPr>
              <a:t>Examen et sélection des dossiers par le Président du Centre de Gestion et une commission d’élus.</a:t>
            </a:r>
            <a:endParaRPr lang="fr-FR" sz="1100" kern="100" dirty="0">
              <a:effectLst/>
              <a:ea typeface="Calibri" panose="020F0502020204030204" pitchFamily="34" charset="0"/>
              <a:cs typeface="Times New Roman" panose="02020603050405020304" pitchFamily="18" charset="0"/>
            </a:endParaRPr>
          </a:p>
        </p:txBody>
      </p:sp>
      <p:sp>
        <p:nvSpPr>
          <p:cNvPr id="11" name="AutoShape 8">
            <a:extLst>
              <a:ext uri="{FF2B5EF4-FFF2-40B4-BE49-F238E27FC236}">
                <a16:creationId xmlns:a16="http://schemas.microsoft.com/office/drawing/2014/main" id="{D2CB6F1B-A4E0-A71E-AF4D-94AA1E3FBFDE}"/>
              </a:ext>
            </a:extLst>
          </p:cNvPr>
          <p:cNvSpPr>
            <a:spLocks noChangeArrowheads="1"/>
          </p:cNvSpPr>
          <p:nvPr/>
        </p:nvSpPr>
        <p:spPr bwMode="auto">
          <a:xfrm>
            <a:off x="4581524" y="5140083"/>
            <a:ext cx="2809875" cy="504132"/>
          </a:xfrm>
          <a:prstGeom prst="roundRect">
            <a:avLst>
              <a:gd name="adj"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fr-FR" sz="1100" kern="100" dirty="0">
                <a:effectLst/>
                <a:latin typeface="Century Gothic" panose="020B0502020202020204" pitchFamily="34" charset="0"/>
                <a:ea typeface="Calibri" panose="020F0502020204030204" pitchFamily="34" charset="0"/>
                <a:cs typeface="Times New Roman" panose="02020603050405020304" pitchFamily="18" charset="0"/>
              </a:rPr>
              <a:t>Diffusion des listes d’aptitude sur le site internet du centre de gestion</a:t>
            </a:r>
            <a:endParaRPr lang="fr-FR" sz="1100" kern="100" dirty="0">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5957AC84-783C-3ED2-3A95-ED5C8F94CC56}"/>
              </a:ext>
            </a:extLst>
          </p:cNvPr>
          <p:cNvSpPr>
            <a:spLocks noChangeArrowheads="1"/>
          </p:cNvSpPr>
          <p:nvPr/>
        </p:nvSpPr>
        <p:spPr bwMode="auto">
          <a:xfrm>
            <a:off x="3454401" y="5757865"/>
            <a:ext cx="5029200" cy="78105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fr-FR" sz="1600" kern="100">
                <a:effectLst/>
                <a:latin typeface="Calisto MT" panose="02040603050505030304" pitchFamily="18" charset="0"/>
                <a:ea typeface="Calibri" panose="020F0502020204030204" pitchFamily="34" charset="0"/>
                <a:cs typeface="Times New Roman" panose="02020603050405020304" pitchFamily="18" charset="0"/>
              </a:rPr>
              <a:t>Nomination</a:t>
            </a:r>
            <a:endParaRPr lang="fr-FR" sz="1100" kern="100">
              <a:effectLst/>
              <a:ea typeface="Calibri" panose="020F0502020204030204" pitchFamily="34" charset="0"/>
              <a:cs typeface="Times New Roman" panose="02020603050405020304" pitchFamily="18" charset="0"/>
            </a:endParaRPr>
          </a:p>
          <a:p>
            <a:pPr algn="ctr">
              <a:lnSpc>
                <a:spcPct val="115000"/>
              </a:lnSpc>
              <a:spcAft>
                <a:spcPts val="1000"/>
              </a:spcAft>
            </a:pPr>
            <a:r>
              <a:rPr lang="fr-FR" sz="1100" kern="100">
                <a:effectLst/>
                <a:latin typeface="Calisto MT" panose="02040603050505030304" pitchFamily="18" charset="0"/>
                <a:ea typeface="Calibri" panose="020F0502020204030204" pitchFamily="34" charset="0"/>
                <a:cs typeface="Times New Roman" panose="02020603050405020304" pitchFamily="18" charset="0"/>
              </a:rPr>
              <a:t>Sous réserve de l’existence d’un poste vacant</a:t>
            </a:r>
            <a:endParaRPr lang="fr-FR" sz="1100" kern="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96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3A5A079-99A5-4F8E-8FBB-7E6E4DAC96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re 1">
            <a:extLst>
              <a:ext uri="{FF2B5EF4-FFF2-40B4-BE49-F238E27FC236}">
                <a16:creationId xmlns:a16="http://schemas.microsoft.com/office/drawing/2014/main" id="{4011DE1A-1BC0-4C7E-91C8-C7856B1E9EC4}"/>
              </a:ext>
            </a:extLst>
          </p:cNvPr>
          <p:cNvSpPr txBox="1">
            <a:spLocks/>
          </p:cNvSpPr>
          <p:nvPr/>
        </p:nvSpPr>
        <p:spPr>
          <a:xfrm>
            <a:off x="609600" y="779872"/>
            <a:ext cx="10972800" cy="577993"/>
          </a:xfrm>
          <a:prstGeom prst="rect">
            <a:avLst/>
          </a:prstGeom>
        </p:spPr>
        <p:txBody>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a:ln>
                  <a:noFill/>
                </a:ln>
                <a:solidFill>
                  <a:srgbClr val="98C453"/>
                </a:solidFill>
                <a:effectLst/>
                <a:uLnTx/>
                <a:uFillTx/>
              </a:rPr>
              <a:t>Evolution du logiciel AGIRHE</a:t>
            </a:r>
          </a:p>
        </p:txBody>
      </p:sp>
      <p:sp>
        <p:nvSpPr>
          <p:cNvPr id="4" name="Espace réservé du contenu 2">
            <a:extLst>
              <a:ext uri="{FF2B5EF4-FFF2-40B4-BE49-F238E27FC236}">
                <a16:creationId xmlns:a16="http://schemas.microsoft.com/office/drawing/2014/main" id="{DFCFB8D1-CCF9-4E50-8DC6-8DA7C7DF24EF}"/>
              </a:ext>
            </a:extLst>
          </p:cNvPr>
          <p:cNvSpPr txBox="1">
            <a:spLocks/>
          </p:cNvSpPr>
          <p:nvPr/>
        </p:nvSpPr>
        <p:spPr>
          <a:xfrm>
            <a:off x="609600" y="1357865"/>
            <a:ext cx="10972800" cy="273432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Depuis 2021, la plateforme AGIRHE est complétée par un module de saisine des promotions internes.</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 l'instar des modules dédiés aux instances, celui-ci devient le passage obligé pour déposer une saisine.</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Vous trouverez le module dans le menu «</a:t>
            </a:r>
            <a:r>
              <a:rPr kumimoji="0" lang="fr-FR" sz="1800" i="1"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fr-FR" sz="1800" i="1"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L.D.Gestion</a:t>
            </a:r>
            <a:r>
              <a:rPr kumimoji="0" lang="fr-FR" sz="1800" i="1"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fr-FR" sz="1800"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sous-menu « </a:t>
            </a:r>
            <a:r>
              <a:rPr kumimoji="0" lang="fr-FR" sz="1800" i="1"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Promotion Interne </a:t>
            </a:r>
            <a:r>
              <a:rPr kumimoji="0" lang="fr-FR" sz="1800"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lang="fr-FR" sz="18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1" i="0" u="sng"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lang="fr-FR" sz="1800" b="1" u="sng" dirty="0">
              <a:solidFill>
                <a:prstClr val="black"/>
              </a:solidFill>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1" i="0" u="sng"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lang="fr-FR" sz="1800" b="1" u="sng" dirty="0">
              <a:solidFill>
                <a:prstClr val="black"/>
              </a:solidFill>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1" i="0" u="sng"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lang="fr-FR" sz="1800" b="1" u="sng" dirty="0">
              <a:solidFill>
                <a:prstClr val="black"/>
              </a:solidFill>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1" i="0" u="sng"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0" i="1"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1557F497-0977-C3AA-A51F-432AED6FABAB}"/>
              </a:ext>
            </a:extLst>
          </p:cNvPr>
          <p:cNvPicPr>
            <a:picLocks noChangeAspect="1"/>
          </p:cNvPicPr>
          <p:nvPr/>
        </p:nvPicPr>
        <p:blipFill>
          <a:blip r:embed="rId2"/>
          <a:stretch>
            <a:fillRect/>
          </a:stretch>
        </p:blipFill>
        <p:spPr>
          <a:xfrm>
            <a:off x="1987028" y="2725026"/>
            <a:ext cx="7932550" cy="2252294"/>
          </a:xfrm>
          <a:prstGeom prst="rect">
            <a:avLst/>
          </a:prstGeom>
        </p:spPr>
      </p:pic>
      <p:sp>
        <p:nvSpPr>
          <p:cNvPr id="6" name="ZoneTexte 5">
            <a:extLst>
              <a:ext uri="{FF2B5EF4-FFF2-40B4-BE49-F238E27FC236}">
                <a16:creationId xmlns:a16="http://schemas.microsoft.com/office/drawing/2014/main" id="{BECD7743-E2D9-A5B5-67EA-177083B209A6}"/>
              </a:ext>
            </a:extLst>
          </p:cNvPr>
          <p:cNvSpPr txBox="1"/>
          <p:nvPr/>
        </p:nvSpPr>
        <p:spPr>
          <a:xfrm>
            <a:off x="448683" y="5338586"/>
            <a:ext cx="8451542" cy="1200329"/>
          </a:xfrm>
          <a:prstGeom prst="rect">
            <a:avLst/>
          </a:prstGeom>
          <a:noFill/>
        </p:spPr>
        <p:txBody>
          <a:bodyPr wrap="square">
            <a:spAutoFit/>
          </a:bodyPr>
          <a:lstStyle/>
          <a:p>
            <a:r>
              <a:rPr lang="fr-FR" dirty="0"/>
              <a:t>A défaut, deux sous-menus s'ouvrent à vous :</a:t>
            </a:r>
          </a:p>
          <a:p>
            <a:endParaRPr lang="fr-FR" dirty="0"/>
          </a:p>
          <a:p>
            <a:pPr marL="285750" indent="-285750">
              <a:buFontTx/>
              <a:buChar char="-"/>
            </a:pPr>
            <a:r>
              <a:rPr lang="fr-FR" dirty="0"/>
              <a:t>"Nouvelle demande" pour créer un dossier</a:t>
            </a:r>
          </a:p>
          <a:p>
            <a:r>
              <a:rPr lang="fr-FR" dirty="0"/>
              <a:t>-    "Liste des dossiers" qui permet d'accéder aux dossiers créés ou en cours de création.</a:t>
            </a:r>
          </a:p>
        </p:txBody>
      </p:sp>
    </p:spTree>
    <p:extLst>
      <p:ext uri="{BB962C8B-B14F-4D97-AF65-F5344CB8AC3E}">
        <p14:creationId xmlns:p14="http://schemas.microsoft.com/office/powerpoint/2010/main" val="1141170902"/>
      </p:ext>
    </p:extLst>
  </p:cSld>
  <p:clrMapOvr>
    <a:masterClrMapping/>
  </p:clrMapOvr>
</p:sld>
</file>

<file path=ppt/theme/theme1.xml><?xml version="1.0" encoding="utf-8"?>
<a:theme xmlns:a="http://schemas.openxmlformats.org/drawingml/2006/main" name="Thème CD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CD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ThèmeCDG" id="{98C47E64-76BA-48D4-8D2B-10F00A61FE20}" vid="{D2BF4807-2412-4BDE-BE4C-9482794551F8}"/>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3538</Words>
  <Application>Microsoft Office PowerPoint</Application>
  <PresentationFormat>Grand écran</PresentationFormat>
  <Paragraphs>220</Paragraphs>
  <Slides>34</Slides>
  <Notes>2</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34</vt:i4>
      </vt:variant>
    </vt:vector>
  </HeadingPairs>
  <TitlesOfParts>
    <vt:vector size="47" baseType="lpstr">
      <vt:lpstr>Arial</vt:lpstr>
      <vt:lpstr>Calibri</vt:lpstr>
      <vt:lpstr>Calibri Light</vt:lpstr>
      <vt:lpstr>Calisto MT</vt:lpstr>
      <vt:lpstr>Cambria</vt:lpstr>
      <vt:lpstr>Century Gothic</vt:lpstr>
      <vt:lpstr>Garamond</vt:lpstr>
      <vt:lpstr>Symbol</vt:lpstr>
      <vt:lpstr>Times New Roman</vt:lpstr>
      <vt:lpstr>Verdana</vt:lpstr>
      <vt:lpstr>Thème CDG</vt:lpstr>
      <vt:lpstr>Thème Office</vt:lpstr>
      <vt:lpstr>ThèmeCDG</vt:lpstr>
      <vt:lpstr>La Promotion Interne</vt:lpstr>
      <vt:lpstr>Rappel du contexte réglementaire  La promotion interne constitue une possibilité d'évolution de carrière dans un cadre d'emplois supérieur pour les agents titulaires des collectivités ou EPCI.  La promotion interne s’accompagne donc très souvent d’un changement de catégorie (de C vers B ou de B vers A). A noter : Cas particulier de la promotion interne « Agent de maitrise » qui ne permet pas le changement de catégorie. L’agent bénéficiant de cette promotion interne reste en catégorie C.  Chaque statut particulier définit les conditions requises.</vt:lpstr>
      <vt:lpstr>Présentation PowerPoint</vt:lpstr>
      <vt:lpstr>La promotion interne est liée à plusieurs conditions : - Des conditions à remplir par le fonctionnaire, guide via https://www.cdg27.fr/carrieres-et-statut/deroulement-de-la-carriere/promotion-interne/  - Des conditions particulières déterminées par la collectivité,  - Le calcul des possibilités de nomination par grade (calcul effectué par le CDG) a été modifié par le Décret n° 2023-1272 du 26 décembre 2023 modifiant les dispositions statutaires relatives à la promotion interne dans la fonction publique territoriale :    Soit par les recrutements : 1 possibilité pour 2 recrutements ayant eu lieu dans l’année    Soit par les effectifs : rapport de 1 pour 2 basé sur 8% des effectifs totaux du cadre d’emploi  - L’étude des dossiers suivant les critères des lignes directrices de gestion pour la promotion interne rédigées par le Président du Centre de Gestion   - L’inscription de l’agent sur la liste d’aptitude élaborée et signée par Le Président du Centre de Gestion. Sans cette inscription, aucune nomination n’est possible.</vt:lpstr>
      <vt:lpstr>Procédure</vt:lpstr>
      <vt:lpstr>6. Elaboration de la liste d’aptitude pour les agents retenus par le Président du Centre de Gestion.  La validité initiale de la liste d’aptitude est de 2 ans. Il appartiendra à l’agent concerné de demander sa réinscription si, au terme de ce délai, il n’avait pas été nommé. La réinscription peut être alors renouvelée annuellement, 2 fois, soit une validité maximale de 4 ans. La validité des listes est nationale. Celle-ci est publiée sur le site internet du Centre de Gestion https://www.cdg27.fr/carrieres-et-statut/deroulement-de-la-carriere/liste-daptitude-a-la-promotion-interne/     7. Vérification par la collectivité que le nom de l’agent est inscrit sur la liste d’aptitude avant toute nomination. En cas de non inscription, aucune nomination n’est possible.  8. Création d'emploi. La création d’emploi n’est pas rétroactive.    9. Décision de nomination.  </vt:lpstr>
      <vt:lpstr>       La commission d’étude des dossiers   Le choix de la commission est souverain et n’est pas susceptible de recours.  L’expression de la valeur d’une note chiffrée n’a de sens que pour l’année donnée au regard des dossiers présentés. Cette note n’a pas de valeur absolue et ne peut pas être comparée d’une année sur l’autre. </vt:lpstr>
      <vt:lpstr>Présentation PowerPoint</vt:lpstr>
      <vt:lpstr>Présentation PowerPoint</vt:lpstr>
      <vt:lpstr>Ce menu ne fonctionnera pas si vous ne disposez pas de Lignes directrices de gestion téléchargées dans Agirhe  (A l'instar du menu Avancement de Grade).</vt:lpstr>
      <vt:lpstr>Présentation PowerPoint</vt:lpstr>
      <vt:lpstr>Présentation PowerPoint</vt:lpstr>
      <vt:lpstr>Présentation PowerPoint</vt:lpstr>
      <vt:lpstr>SYNTHESE DE LA PRISE EN COMPTE DES FORMATIONS DANS LE CADRE DES PROMOTIONS INTERNES 2025  Application du Décret n° 2024-907 du 8 octobre 2024 relatif à la formation statutaire obligatoire des fonctionnaires territoriaux  Le dossier que vous transmettez au CDG au plus tard le 21 février 2025 comporte obligatoirement les attestations corres- pondant à : - Au moins deux jours (ou douze heures) de formations réalisées entre le 1er janvier 2020 et le 31 décembre 2024 auprès d’organismes de formation agréés. Le service instructeur ne procédera à aucun rappel par rapport à des justificatifs absents et aucune pièce ne pourra être rajoutée à un dossier une fois que celui-ci a été transmis au CDG. Dans le cas contraire votre dossier est irrecevable et ne sera pas étudié.  Une dérogation a néanmoins été introduite par le décret susvisé qui permet uniquement dans ce cas : - De présenter des attestations justifiant deux jours de formation auprès d’organismes agréés réalisés par l’agent à partir du 1er janvier 2025 et jusqu’à la date de la commission correspondante. - Ces attestations doivent toutefois parvenir par mail au service carrières au plus tard la veille de la réunion de la commission pour pouvoir être prises en considération. Le dossier correspondant sera alors étudié.  Dans tous les cas un dossier doit avoir été transmis au CDG via Agirhe avant le 21 février 2025.s</vt:lpstr>
      <vt:lpstr>Présentation PowerPoint</vt:lpstr>
      <vt:lpstr>Présentation PowerPoint</vt:lpstr>
      <vt:lpstr>Il vous faudra préciser le type de formation, dispensé obligatoirement par un organisme de formation agréé.  En effet, l'inscription sur la liste d'aptitude requiert une obligation de formation de professionnalisation au moins égale à deux jours soit au minimum 12 heures au cours des cinq dernières années (sous réserve des dispositions contraires dans les statuts particuliers). Les durées de formation devront obligatoirement être indiquées dans l’attestation.  Les formations de préparation aux concours sont rejetées, n’étant pas des formations de professionnalisation. Les formations non dispensées par un organisme de formation agréé seront rejetées (ex : réunions agirhe du CDG 27, réunions en interne, réunions de la communauté de communes, attestations du Maire, ect…).   Les formations hors CNFPT devront indiquer le numéro d’agrément de l’organisme de formation ainsi que la durée de la formation. Les formations types MOOC sont admises à condition que l’attestation mentionne bien la durée de formation et le numéro d’agrément de l’organisme.  Conformément aux lignes directrices de gestion établies par le Président, les dossiers n'apportant pas d'éléments relatifs à cette obligation seront écartés.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 Après la séance</vt:lpstr>
      <vt:lpstr>PRESENTATION DES FORMULAIRES SIMPLIFIES   1) POUR LES AGENTS DE MAITRISE  2) POUR LES SECRETAIRES GENERALES DE MAIRIE   via notre base TEST</vt:lpstr>
      <vt:lpstr>Merci de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MODULE LDG ET AVANCEMENT DE GRADE</dc:title>
  <dc:creator>Orane moussel</dc:creator>
  <cp:lastModifiedBy>Eric HOUSSIER - CDG27</cp:lastModifiedBy>
  <cp:revision>188</cp:revision>
  <cp:lastPrinted>2024-12-17T10:32:10Z</cp:lastPrinted>
  <dcterms:created xsi:type="dcterms:W3CDTF">2022-05-16T08:33:16Z</dcterms:created>
  <dcterms:modified xsi:type="dcterms:W3CDTF">2024-12-31T13:39:56Z</dcterms:modified>
</cp:coreProperties>
</file>